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Default Extension="xlsx" ContentType="application/vnd.openxmlformats-officedocument.spreadsheetml.sheet"/>
  <Override PartName="/ppt/diagrams/layout1.xml" ContentType="application/vnd.openxmlformats-officedocument.drawingml.diagramLayout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</p:sldMasterIdLst>
  <p:notesMasterIdLst>
    <p:notesMasterId r:id="rId32"/>
  </p:notesMasterIdLst>
  <p:handoutMasterIdLst>
    <p:handoutMasterId r:id="rId33"/>
  </p:handoutMasterIdLst>
  <p:sldIdLst>
    <p:sldId id="256" r:id="rId2"/>
    <p:sldId id="257" r:id="rId3"/>
    <p:sldId id="275" r:id="rId4"/>
    <p:sldId id="321" r:id="rId5"/>
    <p:sldId id="322" r:id="rId6"/>
    <p:sldId id="271" r:id="rId7"/>
    <p:sldId id="259" r:id="rId8"/>
    <p:sldId id="260" r:id="rId9"/>
    <p:sldId id="323" r:id="rId10"/>
    <p:sldId id="324" r:id="rId11"/>
    <p:sldId id="325" r:id="rId12"/>
    <p:sldId id="261" r:id="rId13"/>
    <p:sldId id="326" r:id="rId14"/>
    <p:sldId id="273" r:id="rId15"/>
    <p:sldId id="329" r:id="rId16"/>
    <p:sldId id="330" r:id="rId17"/>
    <p:sldId id="282" r:id="rId18"/>
    <p:sldId id="295" r:id="rId19"/>
    <p:sldId id="296" r:id="rId20"/>
    <p:sldId id="299" r:id="rId21"/>
    <p:sldId id="320" r:id="rId22"/>
    <p:sldId id="309" r:id="rId23"/>
    <p:sldId id="272" r:id="rId24"/>
    <p:sldId id="307" r:id="rId25"/>
    <p:sldId id="269" r:id="rId26"/>
    <p:sldId id="268" r:id="rId27"/>
    <p:sldId id="331" r:id="rId28"/>
    <p:sldId id="267" r:id="rId29"/>
    <p:sldId id="270" r:id="rId30"/>
    <p:sldId id="333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3E"/>
    <a:srgbClr val="B7C6CD"/>
    <a:srgbClr val="000032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48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00" d="100"/>
          <a:sy n="100" d="100"/>
        </p:scale>
        <p:origin x="-1806" y="1068"/>
      </p:cViewPr>
      <p:guideLst>
        <p:guide orient="horz" pos="2880"/>
        <p:guide pos="2160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2010</c:v>
                </c:pt>
              </c:strCache>
            </c:strRef>
          </c:tx>
          <c:dLbls>
            <c:dLbl>
              <c:idx val="0"/>
              <c:layout/>
              <c:showSerName val="1"/>
            </c:dLbl>
            <c:showVal val="1"/>
            <c:showSerName val="1"/>
          </c:dLbls>
          <c:cat>
            <c:strRef>
              <c:f>Лист1!$A$2</c:f>
              <c:strCache>
                <c:ptCount val="1"/>
                <c:pt idx="0">
                  <c:v>Показатель суицидов на 100 тыс. соответствующего населения</c:v>
                </c:pt>
              </c:strCache>
            </c:strRef>
          </c:cat>
          <c:val>
            <c:numRef>
              <c:f>Лист1!$B$2</c:f>
              <c:numCache>
                <c:formatCode>General</c:formatCode>
                <c:ptCount val="1"/>
                <c:pt idx="0">
                  <c:v>2.5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2011</c:v>
                </c:pt>
              </c:strCache>
            </c:strRef>
          </c:tx>
          <c:dLbls>
            <c:showSerName val="1"/>
          </c:dLbls>
          <c:cat>
            <c:strRef>
              <c:f>Лист1!$A$2</c:f>
              <c:strCache>
                <c:ptCount val="1"/>
                <c:pt idx="0">
                  <c:v>Показатель суицидов на 100 тыс. соответствующего населения</c:v>
                </c:pt>
              </c:strCache>
            </c:strRef>
          </c:cat>
          <c:val>
            <c:numRef>
              <c:f>Лист1!$C$2</c:f>
              <c:numCache>
                <c:formatCode>General</c:formatCode>
                <c:ptCount val="1"/>
                <c:pt idx="0">
                  <c:v>3</c:v>
                </c:pt>
              </c:numCache>
            </c:numRef>
          </c:val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2012</c:v>
                </c:pt>
              </c:strCache>
            </c:strRef>
          </c:tx>
          <c:dLbls>
            <c:showSerName val="1"/>
          </c:dLbls>
          <c:cat>
            <c:strRef>
              <c:f>Лист1!$A$2</c:f>
              <c:strCache>
                <c:ptCount val="1"/>
                <c:pt idx="0">
                  <c:v>Показатель суицидов на 100 тыс. соответствующего населения</c:v>
                </c:pt>
              </c:strCache>
            </c:strRef>
          </c:cat>
          <c:val>
            <c:numRef>
              <c:f>Лист1!$D$2</c:f>
              <c:numCache>
                <c:formatCode>General</c:formatCode>
                <c:ptCount val="1"/>
                <c:pt idx="0">
                  <c:v>2</c:v>
                </c:pt>
              </c:numCache>
            </c:numRef>
          </c:val>
        </c:ser>
        <c:ser>
          <c:idx val="3"/>
          <c:order val="3"/>
          <c:tx>
            <c:strRef>
              <c:f>Лист1!$E$1</c:f>
              <c:strCache>
                <c:ptCount val="1"/>
                <c:pt idx="0">
                  <c:v>2013</c:v>
                </c:pt>
              </c:strCache>
            </c:strRef>
          </c:tx>
          <c:dLbls>
            <c:showVal val="1"/>
          </c:dLbls>
          <c:cat>
            <c:strRef>
              <c:f>Лист1!$A$2</c:f>
              <c:strCache>
                <c:ptCount val="1"/>
                <c:pt idx="0">
                  <c:v>Показатель суицидов на 100 тыс. соответствующего населения</c:v>
                </c:pt>
              </c:strCache>
            </c:strRef>
          </c:cat>
          <c:val>
            <c:numRef>
              <c:f>Лист1!$E$2</c:f>
              <c:numCache>
                <c:formatCode>General</c:formatCode>
                <c:ptCount val="1"/>
              </c:numCache>
            </c:numRef>
          </c:val>
        </c:ser>
        <c:dLbls>
          <c:showVal val="1"/>
        </c:dLbls>
        <c:gapWidth val="75"/>
        <c:axId val="81699584"/>
        <c:axId val="81701120"/>
      </c:barChart>
      <c:catAx>
        <c:axId val="81699584"/>
        <c:scaling>
          <c:orientation val="minMax"/>
        </c:scaling>
        <c:axPos val="b"/>
        <c:majorTickMark val="none"/>
        <c:tickLblPos val="nextTo"/>
        <c:crossAx val="81701120"/>
        <c:crosses val="autoZero"/>
        <c:auto val="1"/>
        <c:lblAlgn val="ctr"/>
        <c:lblOffset val="100"/>
      </c:catAx>
      <c:valAx>
        <c:axId val="81701120"/>
        <c:scaling>
          <c:orientation val="minMax"/>
        </c:scaling>
        <c:axPos val="l"/>
        <c:numFmt formatCode="General" sourceLinked="1"/>
        <c:majorTickMark val="none"/>
        <c:tickLblPos val="nextTo"/>
        <c:crossAx val="81699584"/>
        <c:crosses val="autoZero"/>
        <c:crossBetween val="between"/>
      </c:valAx>
    </c:plotArea>
    <c:legend>
      <c:legendPos val="b"/>
      <c:layout/>
    </c:legend>
    <c:plotVisOnly val="1"/>
    <c:dispBlanksAs val="gap"/>
  </c:chart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05A55F1-3783-49F1-BF0E-A4A2A8EA9C2B}" type="doc">
      <dgm:prSet loTypeId="urn:microsoft.com/office/officeart/2005/8/layout/orgChart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2CEF68A-03D3-4E1E-8D08-6E4B5DC6E453}">
      <dgm:prSet phldrT="[Текст]" custT="1"/>
      <dgm:spPr/>
      <dgm:t>
        <a:bodyPr/>
        <a:lstStyle/>
        <a:p>
          <a:r>
            <a:rPr lang="ru-RU" sz="2400" dirty="0" smtClean="0">
              <a:latin typeface="Arial" pitchFamily="34" charset="0"/>
              <a:cs typeface="Arial" pitchFamily="34" charset="0"/>
            </a:rPr>
            <a:t>58 педагогов-психологов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BE7F1C41-2B29-4A29-BE2A-E707CC9C20CC}" type="parTrans" cxnId="{193D1F3A-A17A-4500-82E3-31C28ED21BF3}">
      <dgm:prSet/>
      <dgm:spPr/>
      <dgm:t>
        <a:bodyPr/>
        <a:lstStyle/>
        <a:p>
          <a:endParaRPr lang="ru-RU"/>
        </a:p>
      </dgm:t>
    </dgm:pt>
    <dgm:pt modelId="{653B206B-012C-43B9-9203-B8DF6127423B}" type="sibTrans" cxnId="{193D1F3A-A17A-4500-82E3-31C28ED21BF3}">
      <dgm:prSet/>
      <dgm:spPr/>
      <dgm:t>
        <a:bodyPr/>
        <a:lstStyle/>
        <a:p>
          <a:endParaRPr lang="ru-RU"/>
        </a:p>
      </dgm:t>
    </dgm:pt>
    <dgm:pt modelId="{DCBA0DA4-5BFA-42CC-9532-EC160BC79458}">
      <dgm:prSet phldrT="[Текст]" custT="1"/>
      <dgm:spPr/>
      <dgm:t>
        <a:bodyPr/>
        <a:lstStyle/>
        <a:p>
          <a:r>
            <a:rPr lang="ru-RU" sz="2400" dirty="0" smtClean="0">
              <a:latin typeface="Arial" pitchFamily="34" charset="0"/>
              <a:cs typeface="Arial" pitchFamily="34" charset="0"/>
            </a:rPr>
            <a:t>Общеобразовательные учреждения – </a:t>
          </a:r>
        </a:p>
        <a:p>
          <a:r>
            <a:rPr lang="ru-RU" sz="2400" dirty="0" smtClean="0">
              <a:latin typeface="Arial" pitchFamily="34" charset="0"/>
              <a:cs typeface="Arial" pitchFamily="34" charset="0"/>
            </a:rPr>
            <a:t>42 педагога-психолога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33826B0F-0FE7-4147-9E9A-127B1CEA6DEF}" type="parTrans" cxnId="{8C49D2C5-5660-46F8-B9C1-CCEDB79C231F}">
      <dgm:prSet/>
      <dgm:spPr/>
      <dgm:t>
        <a:bodyPr/>
        <a:lstStyle/>
        <a:p>
          <a:endParaRPr lang="ru-RU"/>
        </a:p>
      </dgm:t>
    </dgm:pt>
    <dgm:pt modelId="{09D82ECF-BA68-4DE2-AE59-7B2EBC44239E}" type="sibTrans" cxnId="{8C49D2C5-5660-46F8-B9C1-CCEDB79C231F}">
      <dgm:prSet/>
      <dgm:spPr/>
      <dgm:t>
        <a:bodyPr/>
        <a:lstStyle/>
        <a:p>
          <a:endParaRPr lang="ru-RU"/>
        </a:p>
      </dgm:t>
    </dgm:pt>
    <dgm:pt modelId="{99337575-0995-4B04-8C80-DF66EB5BD4BE}">
      <dgm:prSet phldrT="[Текст]" custT="1"/>
      <dgm:spPr/>
      <dgm:t>
        <a:bodyPr/>
        <a:lstStyle/>
        <a:p>
          <a:r>
            <a:rPr lang="ru-RU" sz="2400" dirty="0" smtClean="0">
              <a:latin typeface="Arial" pitchFamily="34" charset="0"/>
              <a:cs typeface="Arial" pitchFamily="34" charset="0"/>
            </a:rPr>
            <a:t>ССУЗы –</a:t>
          </a:r>
        </a:p>
        <a:p>
          <a:r>
            <a:rPr lang="ru-RU" sz="2400" dirty="0" smtClean="0">
              <a:latin typeface="Arial" pitchFamily="34" charset="0"/>
              <a:cs typeface="Arial" pitchFamily="34" charset="0"/>
            </a:rPr>
            <a:t>9 педагогов-психологов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33D5B8D8-0AFF-43EC-BE7D-A1F9814E0869}" type="parTrans" cxnId="{D7503098-01D8-431C-A32A-654FBC6C3385}">
      <dgm:prSet/>
      <dgm:spPr/>
      <dgm:t>
        <a:bodyPr/>
        <a:lstStyle/>
        <a:p>
          <a:endParaRPr lang="ru-RU"/>
        </a:p>
      </dgm:t>
    </dgm:pt>
    <dgm:pt modelId="{1FC4FB6D-B104-4ED2-BD3D-4A9CA5AE3D3F}" type="sibTrans" cxnId="{D7503098-01D8-431C-A32A-654FBC6C3385}">
      <dgm:prSet/>
      <dgm:spPr/>
      <dgm:t>
        <a:bodyPr/>
        <a:lstStyle/>
        <a:p>
          <a:endParaRPr lang="ru-RU"/>
        </a:p>
      </dgm:t>
    </dgm:pt>
    <dgm:pt modelId="{FFC3116D-C4B3-4794-927D-359DC391558C}">
      <dgm:prSet phldrT="[Текст]" custT="1"/>
      <dgm:spPr/>
      <dgm:t>
        <a:bodyPr/>
        <a:lstStyle/>
        <a:p>
          <a:r>
            <a:rPr lang="ru-RU" sz="2400" dirty="0" smtClean="0">
              <a:latin typeface="Arial" pitchFamily="34" charset="0"/>
              <a:cs typeface="Arial" pitchFamily="34" charset="0"/>
            </a:rPr>
            <a:t>ЦДиК –</a:t>
          </a:r>
        </a:p>
        <a:p>
          <a:r>
            <a:rPr lang="ru-RU" sz="2400" dirty="0" smtClean="0">
              <a:latin typeface="Arial" pitchFamily="34" charset="0"/>
              <a:cs typeface="Arial" pitchFamily="34" charset="0"/>
            </a:rPr>
            <a:t>16 педагогов-психологов</a:t>
          </a:r>
          <a:endParaRPr lang="ru-RU" sz="2400" dirty="0">
            <a:latin typeface="Arial" pitchFamily="34" charset="0"/>
            <a:cs typeface="Arial" pitchFamily="34" charset="0"/>
          </a:endParaRPr>
        </a:p>
      </dgm:t>
    </dgm:pt>
    <dgm:pt modelId="{1857196C-AE52-4319-A849-5068A24E1865}" type="parTrans" cxnId="{7C22A22D-7E68-4F70-B3DA-E89CA32F5AE6}">
      <dgm:prSet/>
      <dgm:spPr/>
      <dgm:t>
        <a:bodyPr/>
        <a:lstStyle/>
        <a:p>
          <a:endParaRPr lang="ru-RU"/>
        </a:p>
      </dgm:t>
    </dgm:pt>
    <dgm:pt modelId="{F126F83A-AEAA-483B-AD63-AB3C23F81767}" type="sibTrans" cxnId="{7C22A22D-7E68-4F70-B3DA-E89CA32F5AE6}">
      <dgm:prSet/>
      <dgm:spPr/>
      <dgm:t>
        <a:bodyPr/>
        <a:lstStyle/>
        <a:p>
          <a:endParaRPr lang="ru-RU"/>
        </a:p>
      </dgm:t>
    </dgm:pt>
    <dgm:pt modelId="{894DA91A-2C25-4093-AD4A-1C39F1F21177}" type="pres">
      <dgm:prSet presAssocID="{605A55F1-3783-49F1-BF0E-A4A2A8EA9C2B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B9708CB-9956-4603-ACF2-745A8F3DDB77}" type="pres">
      <dgm:prSet presAssocID="{02CEF68A-03D3-4E1E-8D08-6E4B5DC6E453}" presName="hierRoot1" presStyleCnt="0">
        <dgm:presLayoutVars>
          <dgm:hierBranch val="init"/>
        </dgm:presLayoutVars>
      </dgm:prSet>
      <dgm:spPr/>
    </dgm:pt>
    <dgm:pt modelId="{489EF82F-4137-4439-8C6B-9ED966A59A9D}" type="pres">
      <dgm:prSet presAssocID="{02CEF68A-03D3-4E1E-8D08-6E4B5DC6E453}" presName="rootComposite1" presStyleCnt="0"/>
      <dgm:spPr/>
    </dgm:pt>
    <dgm:pt modelId="{E249B014-AC63-4B10-AC79-79AB39680E3A}" type="pres">
      <dgm:prSet presAssocID="{02CEF68A-03D3-4E1E-8D08-6E4B5DC6E453}" presName="rootText1" presStyleLbl="node0" presStyleIdx="0" presStyleCnt="1" custScaleX="123109" custScaleY="122713" custLinFactNeighborY="-17377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8B4E965B-C3DF-4CBC-81E5-09A1061C7266}" type="pres">
      <dgm:prSet presAssocID="{02CEF68A-03D3-4E1E-8D08-6E4B5DC6E453}" presName="rootConnector1" presStyleLbl="node1" presStyleIdx="0" presStyleCnt="0"/>
      <dgm:spPr/>
      <dgm:t>
        <a:bodyPr/>
        <a:lstStyle/>
        <a:p>
          <a:endParaRPr lang="ru-RU"/>
        </a:p>
      </dgm:t>
    </dgm:pt>
    <dgm:pt modelId="{7CA34E38-B93E-4522-93DE-E5A3DAA5C9D0}" type="pres">
      <dgm:prSet presAssocID="{02CEF68A-03D3-4E1E-8D08-6E4B5DC6E453}" presName="hierChild2" presStyleCnt="0"/>
      <dgm:spPr/>
    </dgm:pt>
    <dgm:pt modelId="{D89219E1-277D-4FA9-8564-D75749AE2A41}" type="pres">
      <dgm:prSet presAssocID="{33826B0F-0FE7-4147-9E9A-127B1CEA6DEF}" presName="Name37" presStyleLbl="parChTrans1D2" presStyleIdx="0" presStyleCnt="3"/>
      <dgm:spPr/>
      <dgm:t>
        <a:bodyPr/>
        <a:lstStyle/>
        <a:p>
          <a:endParaRPr lang="ru-RU"/>
        </a:p>
      </dgm:t>
    </dgm:pt>
    <dgm:pt modelId="{EC8F9B5D-0869-4AFA-ADF0-F208FFDED384}" type="pres">
      <dgm:prSet presAssocID="{DCBA0DA4-5BFA-42CC-9532-EC160BC79458}" presName="hierRoot2" presStyleCnt="0">
        <dgm:presLayoutVars>
          <dgm:hierBranch val="init"/>
        </dgm:presLayoutVars>
      </dgm:prSet>
      <dgm:spPr/>
    </dgm:pt>
    <dgm:pt modelId="{64F7F773-787F-41FC-A78A-CC4FB77085D1}" type="pres">
      <dgm:prSet presAssocID="{DCBA0DA4-5BFA-42CC-9532-EC160BC79458}" presName="rootComposite" presStyleCnt="0"/>
      <dgm:spPr/>
    </dgm:pt>
    <dgm:pt modelId="{AFB27E5B-7833-44F9-B9FF-A21D9A2A0790}" type="pres">
      <dgm:prSet presAssocID="{DCBA0DA4-5BFA-42CC-9532-EC160BC79458}" presName="rootText" presStyleLbl="node2" presStyleIdx="0" presStyleCnt="3" custScaleY="17513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AA9D7F7-6E3C-44D9-AE2F-3FC4E8AE4F48}" type="pres">
      <dgm:prSet presAssocID="{DCBA0DA4-5BFA-42CC-9532-EC160BC79458}" presName="rootConnector" presStyleLbl="node2" presStyleIdx="0" presStyleCnt="3"/>
      <dgm:spPr/>
      <dgm:t>
        <a:bodyPr/>
        <a:lstStyle/>
        <a:p>
          <a:endParaRPr lang="ru-RU"/>
        </a:p>
      </dgm:t>
    </dgm:pt>
    <dgm:pt modelId="{B465F8DE-8405-4CE9-A508-C1562830E697}" type="pres">
      <dgm:prSet presAssocID="{DCBA0DA4-5BFA-42CC-9532-EC160BC79458}" presName="hierChild4" presStyleCnt="0"/>
      <dgm:spPr/>
    </dgm:pt>
    <dgm:pt modelId="{80E367E0-185A-410D-89D0-16E5B485C528}" type="pres">
      <dgm:prSet presAssocID="{DCBA0DA4-5BFA-42CC-9532-EC160BC79458}" presName="hierChild5" presStyleCnt="0"/>
      <dgm:spPr/>
    </dgm:pt>
    <dgm:pt modelId="{13D9B7F5-B473-4BC2-B0DC-B08DBEBF0588}" type="pres">
      <dgm:prSet presAssocID="{33D5B8D8-0AFF-43EC-BE7D-A1F9814E0869}" presName="Name37" presStyleLbl="parChTrans1D2" presStyleIdx="1" presStyleCnt="3"/>
      <dgm:spPr/>
      <dgm:t>
        <a:bodyPr/>
        <a:lstStyle/>
        <a:p>
          <a:endParaRPr lang="ru-RU"/>
        </a:p>
      </dgm:t>
    </dgm:pt>
    <dgm:pt modelId="{3191CAA5-99F4-47E8-AAE7-13AB6D96A411}" type="pres">
      <dgm:prSet presAssocID="{99337575-0995-4B04-8C80-DF66EB5BD4BE}" presName="hierRoot2" presStyleCnt="0">
        <dgm:presLayoutVars>
          <dgm:hierBranch val="init"/>
        </dgm:presLayoutVars>
      </dgm:prSet>
      <dgm:spPr/>
    </dgm:pt>
    <dgm:pt modelId="{97E6712D-1FB7-41F8-A1A0-02C5B9EDCA33}" type="pres">
      <dgm:prSet presAssocID="{99337575-0995-4B04-8C80-DF66EB5BD4BE}" presName="rootComposite" presStyleCnt="0"/>
      <dgm:spPr/>
    </dgm:pt>
    <dgm:pt modelId="{E17DA063-C6EA-49A1-9DF5-1C7AC5D78CD7}" type="pres">
      <dgm:prSet presAssocID="{99337575-0995-4B04-8C80-DF66EB5BD4BE}" presName="rootText" presStyleLbl="node2" presStyleIdx="1" presStyleCnt="3" custScaleY="175130" custLinFactNeighborX="-30" custLinFactNeighborY="-1624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BF33AF5F-7FEF-4FE1-98FE-2262D07DAF99}" type="pres">
      <dgm:prSet presAssocID="{99337575-0995-4B04-8C80-DF66EB5BD4BE}" presName="rootConnector" presStyleLbl="node2" presStyleIdx="1" presStyleCnt="3"/>
      <dgm:spPr/>
      <dgm:t>
        <a:bodyPr/>
        <a:lstStyle/>
        <a:p>
          <a:endParaRPr lang="ru-RU"/>
        </a:p>
      </dgm:t>
    </dgm:pt>
    <dgm:pt modelId="{219A2F55-EF0D-4C5D-A136-E620733527F9}" type="pres">
      <dgm:prSet presAssocID="{99337575-0995-4B04-8C80-DF66EB5BD4BE}" presName="hierChild4" presStyleCnt="0"/>
      <dgm:spPr/>
    </dgm:pt>
    <dgm:pt modelId="{C6EA1E0A-776F-4FCA-A693-D1CD4DDF6E33}" type="pres">
      <dgm:prSet presAssocID="{99337575-0995-4B04-8C80-DF66EB5BD4BE}" presName="hierChild5" presStyleCnt="0"/>
      <dgm:spPr/>
    </dgm:pt>
    <dgm:pt modelId="{D7DE12EF-C8EA-41DB-B1D1-A9EB5459F591}" type="pres">
      <dgm:prSet presAssocID="{1857196C-AE52-4319-A849-5068A24E1865}" presName="Name37" presStyleLbl="parChTrans1D2" presStyleIdx="2" presStyleCnt="3"/>
      <dgm:spPr/>
      <dgm:t>
        <a:bodyPr/>
        <a:lstStyle/>
        <a:p>
          <a:endParaRPr lang="ru-RU"/>
        </a:p>
      </dgm:t>
    </dgm:pt>
    <dgm:pt modelId="{38BEEDFA-B984-4BA8-8607-4ED144D2A1C6}" type="pres">
      <dgm:prSet presAssocID="{FFC3116D-C4B3-4794-927D-359DC391558C}" presName="hierRoot2" presStyleCnt="0">
        <dgm:presLayoutVars>
          <dgm:hierBranch val="init"/>
        </dgm:presLayoutVars>
      </dgm:prSet>
      <dgm:spPr/>
    </dgm:pt>
    <dgm:pt modelId="{61289DA4-A3EC-47B4-A900-BB6FF3E6BC38}" type="pres">
      <dgm:prSet presAssocID="{FFC3116D-C4B3-4794-927D-359DC391558C}" presName="rootComposite" presStyleCnt="0"/>
      <dgm:spPr/>
    </dgm:pt>
    <dgm:pt modelId="{5B59C2C9-DB64-44C1-B263-22C03AD4601C}" type="pres">
      <dgm:prSet presAssocID="{FFC3116D-C4B3-4794-927D-359DC391558C}" presName="rootText" presStyleLbl="node2" presStyleIdx="2" presStyleCnt="3" custScaleY="175130">
        <dgm:presLayoutVars>
          <dgm:chPref val="3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8E60566-51F1-4EFF-9176-A618DE8B0622}" type="pres">
      <dgm:prSet presAssocID="{FFC3116D-C4B3-4794-927D-359DC391558C}" presName="rootConnector" presStyleLbl="node2" presStyleIdx="2" presStyleCnt="3"/>
      <dgm:spPr/>
      <dgm:t>
        <a:bodyPr/>
        <a:lstStyle/>
        <a:p>
          <a:endParaRPr lang="ru-RU"/>
        </a:p>
      </dgm:t>
    </dgm:pt>
    <dgm:pt modelId="{645F8155-721C-4031-B482-3FCF406EBDA6}" type="pres">
      <dgm:prSet presAssocID="{FFC3116D-C4B3-4794-927D-359DC391558C}" presName="hierChild4" presStyleCnt="0"/>
      <dgm:spPr/>
    </dgm:pt>
    <dgm:pt modelId="{5C02C377-202B-4DB0-82D6-E3C8434C5229}" type="pres">
      <dgm:prSet presAssocID="{FFC3116D-C4B3-4794-927D-359DC391558C}" presName="hierChild5" presStyleCnt="0"/>
      <dgm:spPr/>
    </dgm:pt>
    <dgm:pt modelId="{CC09C919-AE8F-46BD-BFF0-2F2BB40B00A3}" type="pres">
      <dgm:prSet presAssocID="{02CEF68A-03D3-4E1E-8D08-6E4B5DC6E453}" presName="hierChild3" presStyleCnt="0"/>
      <dgm:spPr/>
    </dgm:pt>
  </dgm:ptLst>
  <dgm:cxnLst>
    <dgm:cxn modelId="{37C41963-E62B-4BA8-804B-481604453C0C}" type="presOf" srcId="{1857196C-AE52-4319-A849-5068A24E1865}" destId="{D7DE12EF-C8EA-41DB-B1D1-A9EB5459F591}" srcOrd="0" destOrd="0" presId="urn:microsoft.com/office/officeart/2005/8/layout/orgChart1"/>
    <dgm:cxn modelId="{978DEE59-B8E1-4B66-933F-BD2CC514118A}" type="presOf" srcId="{02CEF68A-03D3-4E1E-8D08-6E4B5DC6E453}" destId="{8B4E965B-C3DF-4CBC-81E5-09A1061C7266}" srcOrd="1" destOrd="0" presId="urn:microsoft.com/office/officeart/2005/8/layout/orgChart1"/>
    <dgm:cxn modelId="{CC888C19-3242-480C-BB5B-ACD01D7F6AC6}" type="presOf" srcId="{02CEF68A-03D3-4E1E-8D08-6E4B5DC6E453}" destId="{E249B014-AC63-4B10-AC79-79AB39680E3A}" srcOrd="0" destOrd="0" presId="urn:microsoft.com/office/officeart/2005/8/layout/orgChart1"/>
    <dgm:cxn modelId="{CD60D272-EAE6-4D3A-A219-47C67CE90FC3}" type="presOf" srcId="{FFC3116D-C4B3-4794-927D-359DC391558C}" destId="{E8E60566-51F1-4EFF-9176-A618DE8B0622}" srcOrd="1" destOrd="0" presId="urn:microsoft.com/office/officeart/2005/8/layout/orgChart1"/>
    <dgm:cxn modelId="{24D382EE-78B2-466C-9AC3-F4CE55202E78}" type="presOf" srcId="{DCBA0DA4-5BFA-42CC-9532-EC160BC79458}" destId="{AFB27E5B-7833-44F9-B9FF-A21D9A2A0790}" srcOrd="0" destOrd="0" presId="urn:microsoft.com/office/officeart/2005/8/layout/orgChart1"/>
    <dgm:cxn modelId="{F2D755EE-36AD-4367-B909-AABC7B5117E2}" type="presOf" srcId="{33826B0F-0FE7-4147-9E9A-127B1CEA6DEF}" destId="{D89219E1-277D-4FA9-8564-D75749AE2A41}" srcOrd="0" destOrd="0" presId="urn:microsoft.com/office/officeart/2005/8/layout/orgChart1"/>
    <dgm:cxn modelId="{F29206DD-C29B-4204-B824-14CE53A95528}" type="presOf" srcId="{605A55F1-3783-49F1-BF0E-A4A2A8EA9C2B}" destId="{894DA91A-2C25-4093-AD4A-1C39F1F21177}" srcOrd="0" destOrd="0" presId="urn:microsoft.com/office/officeart/2005/8/layout/orgChart1"/>
    <dgm:cxn modelId="{D7503098-01D8-431C-A32A-654FBC6C3385}" srcId="{02CEF68A-03D3-4E1E-8D08-6E4B5DC6E453}" destId="{99337575-0995-4B04-8C80-DF66EB5BD4BE}" srcOrd="1" destOrd="0" parTransId="{33D5B8D8-0AFF-43EC-BE7D-A1F9814E0869}" sibTransId="{1FC4FB6D-B104-4ED2-BD3D-4A9CA5AE3D3F}"/>
    <dgm:cxn modelId="{94C4D197-CDD6-485F-BB49-E16B256D6036}" type="presOf" srcId="{33D5B8D8-0AFF-43EC-BE7D-A1F9814E0869}" destId="{13D9B7F5-B473-4BC2-B0DC-B08DBEBF0588}" srcOrd="0" destOrd="0" presId="urn:microsoft.com/office/officeart/2005/8/layout/orgChart1"/>
    <dgm:cxn modelId="{193D1F3A-A17A-4500-82E3-31C28ED21BF3}" srcId="{605A55F1-3783-49F1-BF0E-A4A2A8EA9C2B}" destId="{02CEF68A-03D3-4E1E-8D08-6E4B5DC6E453}" srcOrd="0" destOrd="0" parTransId="{BE7F1C41-2B29-4A29-BE2A-E707CC9C20CC}" sibTransId="{653B206B-012C-43B9-9203-B8DF6127423B}"/>
    <dgm:cxn modelId="{8C49D2C5-5660-46F8-B9C1-CCEDB79C231F}" srcId="{02CEF68A-03D3-4E1E-8D08-6E4B5DC6E453}" destId="{DCBA0DA4-5BFA-42CC-9532-EC160BC79458}" srcOrd="0" destOrd="0" parTransId="{33826B0F-0FE7-4147-9E9A-127B1CEA6DEF}" sibTransId="{09D82ECF-BA68-4DE2-AE59-7B2EBC44239E}"/>
    <dgm:cxn modelId="{2BA44159-1570-4DA5-933A-539D04DFB00C}" type="presOf" srcId="{99337575-0995-4B04-8C80-DF66EB5BD4BE}" destId="{E17DA063-C6EA-49A1-9DF5-1C7AC5D78CD7}" srcOrd="0" destOrd="0" presId="urn:microsoft.com/office/officeart/2005/8/layout/orgChart1"/>
    <dgm:cxn modelId="{F4994B05-3FB4-46AF-BAA6-539B7F8C892D}" type="presOf" srcId="{99337575-0995-4B04-8C80-DF66EB5BD4BE}" destId="{BF33AF5F-7FEF-4FE1-98FE-2262D07DAF99}" srcOrd="1" destOrd="0" presId="urn:microsoft.com/office/officeart/2005/8/layout/orgChart1"/>
    <dgm:cxn modelId="{2E326BC6-573F-4F58-A8DC-5931B4F38A79}" type="presOf" srcId="{DCBA0DA4-5BFA-42CC-9532-EC160BC79458}" destId="{EAA9D7F7-6E3C-44D9-AE2F-3FC4E8AE4F48}" srcOrd="1" destOrd="0" presId="urn:microsoft.com/office/officeart/2005/8/layout/orgChart1"/>
    <dgm:cxn modelId="{F3A79DB5-D88C-443E-949F-AD8D030C9BD9}" type="presOf" srcId="{FFC3116D-C4B3-4794-927D-359DC391558C}" destId="{5B59C2C9-DB64-44C1-B263-22C03AD4601C}" srcOrd="0" destOrd="0" presId="urn:microsoft.com/office/officeart/2005/8/layout/orgChart1"/>
    <dgm:cxn modelId="{7C22A22D-7E68-4F70-B3DA-E89CA32F5AE6}" srcId="{02CEF68A-03D3-4E1E-8D08-6E4B5DC6E453}" destId="{FFC3116D-C4B3-4794-927D-359DC391558C}" srcOrd="2" destOrd="0" parTransId="{1857196C-AE52-4319-A849-5068A24E1865}" sibTransId="{F126F83A-AEAA-483B-AD63-AB3C23F81767}"/>
    <dgm:cxn modelId="{0B1E4605-4D24-4494-A3A8-F64FFAF2CC82}" type="presParOf" srcId="{894DA91A-2C25-4093-AD4A-1C39F1F21177}" destId="{AB9708CB-9956-4603-ACF2-745A8F3DDB77}" srcOrd="0" destOrd="0" presId="urn:microsoft.com/office/officeart/2005/8/layout/orgChart1"/>
    <dgm:cxn modelId="{5340526C-EA19-47BD-A763-C4B62457B179}" type="presParOf" srcId="{AB9708CB-9956-4603-ACF2-745A8F3DDB77}" destId="{489EF82F-4137-4439-8C6B-9ED966A59A9D}" srcOrd="0" destOrd="0" presId="urn:microsoft.com/office/officeart/2005/8/layout/orgChart1"/>
    <dgm:cxn modelId="{91D95532-3D77-472A-994B-23B998A9228A}" type="presParOf" srcId="{489EF82F-4137-4439-8C6B-9ED966A59A9D}" destId="{E249B014-AC63-4B10-AC79-79AB39680E3A}" srcOrd="0" destOrd="0" presId="urn:microsoft.com/office/officeart/2005/8/layout/orgChart1"/>
    <dgm:cxn modelId="{28731646-0931-46EA-A719-3597FE2CC8EF}" type="presParOf" srcId="{489EF82F-4137-4439-8C6B-9ED966A59A9D}" destId="{8B4E965B-C3DF-4CBC-81E5-09A1061C7266}" srcOrd="1" destOrd="0" presId="urn:microsoft.com/office/officeart/2005/8/layout/orgChart1"/>
    <dgm:cxn modelId="{9336F109-2918-40AB-8773-3645B927F2A4}" type="presParOf" srcId="{AB9708CB-9956-4603-ACF2-745A8F3DDB77}" destId="{7CA34E38-B93E-4522-93DE-E5A3DAA5C9D0}" srcOrd="1" destOrd="0" presId="urn:microsoft.com/office/officeart/2005/8/layout/orgChart1"/>
    <dgm:cxn modelId="{C0DB2128-7C87-44B3-B640-AB59646266E9}" type="presParOf" srcId="{7CA34E38-B93E-4522-93DE-E5A3DAA5C9D0}" destId="{D89219E1-277D-4FA9-8564-D75749AE2A41}" srcOrd="0" destOrd="0" presId="urn:microsoft.com/office/officeart/2005/8/layout/orgChart1"/>
    <dgm:cxn modelId="{13454463-07C3-4F1C-9E5F-0E6431847823}" type="presParOf" srcId="{7CA34E38-B93E-4522-93DE-E5A3DAA5C9D0}" destId="{EC8F9B5D-0869-4AFA-ADF0-F208FFDED384}" srcOrd="1" destOrd="0" presId="urn:microsoft.com/office/officeart/2005/8/layout/orgChart1"/>
    <dgm:cxn modelId="{0CBBC5E2-63C2-4DA7-81BE-924AEB8F3F21}" type="presParOf" srcId="{EC8F9B5D-0869-4AFA-ADF0-F208FFDED384}" destId="{64F7F773-787F-41FC-A78A-CC4FB77085D1}" srcOrd="0" destOrd="0" presId="urn:microsoft.com/office/officeart/2005/8/layout/orgChart1"/>
    <dgm:cxn modelId="{33A72EFE-E832-4119-A823-23C4D6528F23}" type="presParOf" srcId="{64F7F773-787F-41FC-A78A-CC4FB77085D1}" destId="{AFB27E5B-7833-44F9-B9FF-A21D9A2A0790}" srcOrd="0" destOrd="0" presId="urn:microsoft.com/office/officeart/2005/8/layout/orgChart1"/>
    <dgm:cxn modelId="{25F22A0D-21CB-4E8B-A320-5ECAE20CE747}" type="presParOf" srcId="{64F7F773-787F-41FC-A78A-CC4FB77085D1}" destId="{EAA9D7F7-6E3C-44D9-AE2F-3FC4E8AE4F48}" srcOrd="1" destOrd="0" presId="urn:microsoft.com/office/officeart/2005/8/layout/orgChart1"/>
    <dgm:cxn modelId="{27C92063-1D24-4C4B-ACEE-81664ACC2191}" type="presParOf" srcId="{EC8F9B5D-0869-4AFA-ADF0-F208FFDED384}" destId="{B465F8DE-8405-4CE9-A508-C1562830E697}" srcOrd="1" destOrd="0" presId="urn:microsoft.com/office/officeart/2005/8/layout/orgChart1"/>
    <dgm:cxn modelId="{305C8FB0-621C-4551-989B-8641333D4703}" type="presParOf" srcId="{EC8F9B5D-0869-4AFA-ADF0-F208FFDED384}" destId="{80E367E0-185A-410D-89D0-16E5B485C528}" srcOrd="2" destOrd="0" presId="urn:microsoft.com/office/officeart/2005/8/layout/orgChart1"/>
    <dgm:cxn modelId="{1128FBDA-0730-445D-9486-59F778A26699}" type="presParOf" srcId="{7CA34E38-B93E-4522-93DE-E5A3DAA5C9D0}" destId="{13D9B7F5-B473-4BC2-B0DC-B08DBEBF0588}" srcOrd="2" destOrd="0" presId="urn:microsoft.com/office/officeart/2005/8/layout/orgChart1"/>
    <dgm:cxn modelId="{FDE01588-0AFE-4B03-AA24-831386E5A186}" type="presParOf" srcId="{7CA34E38-B93E-4522-93DE-E5A3DAA5C9D0}" destId="{3191CAA5-99F4-47E8-AAE7-13AB6D96A411}" srcOrd="3" destOrd="0" presId="urn:microsoft.com/office/officeart/2005/8/layout/orgChart1"/>
    <dgm:cxn modelId="{3D2A2CAD-D51D-4355-BC4A-532A7A07507E}" type="presParOf" srcId="{3191CAA5-99F4-47E8-AAE7-13AB6D96A411}" destId="{97E6712D-1FB7-41F8-A1A0-02C5B9EDCA33}" srcOrd="0" destOrd="0" presId="urn:microsoft.com/office/officeart/2005/8/layout/orgChart1"/>
    <dgm:cxn modelId="{DE4CE365-214C-4E29-8A74-0CBDF95292A1}" type="presParOf" srcId="{97E6712D-1FB7-41F8-A1A0-02C5B9EDCA33}" destId="{E17DA063-C6EA-49A1-9DF5-1C7AC5D78CD7}" srcOrd="0" destOrd="0" presId="urn:microsoft.com/office/officeart/2005/8/layout/orgChart1"/>
    <dgm:cxn modelId="{DF013210-1D8A-46A5-A01A-B60AC1BB9BEC}" type="presParOf" srcId="{97E6712D-1FB7-41F8-A1A0-02C5B9EDCA33}" destId="{BF33AF5F-7FEF-4FE1-98FE-2262D07DAF99}" srcOrd="1" destOrd="0" presId="urn:microsoft.com/office/officeart/2005/8/layout/orgChart1"/>
    <dgm:cxn modelId="{7AB93EC5-2CE5-4514-B28F-5457D02E0069}" type="presParOf" srcId="{3191CAA5-99F4-47E8-AAE7-13AB6D96A411}" destId="{219A2F55-EF0D-4C5D-A136-E620733527F9}" srcOrd="1" destOrd="0" presId="urn:microsoft.com/office/officeart/2005/8/layout/orgChart1"/>
    <dgm:cxn modelId="{C983456D-5EB6-46BB-BDB8-C5C32BC6F66F}" type="presParOf" srcId="{3191CAA5-99F4-47E8-AAE7-13AB6D96A411}" destId="{C6EA1E0A-776F-4FCA-A693-D1CD4DDF6E33}" srcOrd="2" destOrd="0" presId="urn:microsoft.com/office/officeart/2005/8/layout/orgChart1"/>
    <dgm:cxn modelId="{7A834FCC-61A2-4CE9-A009-F914681246A5}" type="presParOf" srcId="{7CA34E38-B93E-4522-93DE-E5A3DAA5C9D0}" destId="{D7DE12EF-C8EA-41DB-B1D1-A9EB5459F591}" srcOrd="4" destOrd="0" presId="urn:microsoft.com/office/officeart/2005/8/layout/orgChart1"/>
    <dgm:cxn modelId="{45E26F43-39BA-43DE-9451-0B7048E6B9DA}" type="presParOf" srcId="{7CA34E38-B93E-4522-93DE-E5A3DAA5C9D0}" destId="{38BEEDFA-B984-4BA8-8607-4ED144D2A1C6}" srcOrd="5" destOrd="0" presId="urn:microsoft.com/office/officeart/2005/8/layout/orgChart1"/>
    <dgm:cxn modelId="{CE44B6DF-4CE5-445B-AC53-3F25293E6B54}" type="presParOf" srcId="{38BEEDFA-B984-4BA8-8607-4ED144D2A1C6}" destId="{61289DA4-A3EC-47B4-A900-BB6FF3E6BC38}" srcOrd="0" destOrd="0" presId="urn:microsoft.com/office/officeart/2005/8/layout/orgChart1"/>
    <dgm:cxn modelId="{772E51BC-5170-4D91-8DC3-369AFC4C8E3B}" type="presParOf" srcId="{61289DA4-A3EC-47B4-A900-BB6FF3E6BC38}" destId="{5B59C2C9-DB64-44C1-B263-22C03AD4601C}" srcOrd="0" destOrd="0" presId="urn:microsoft.com/office/officeart/2005/8/layout/orgChart1"/>
    <dgm:cxn modelId="{B82EDD76-F1D1-4391-B548-B00B5957CB98}" type="presParOf" srcId="{61289DA4-A3EC-47B4-A900-BB6FF3E6BC38}" destId="{E8E60566-51F1-4EFF-9176-A618DE8B0622}" srcOrd="1" destOrd="0" presId="urn:microsoft.com/office/officeart/2005/8/layout/orgChart1"/>
    <dgm:cxn modelId="{259E9588-3C7A-431B-AE8E-EDE0BBDC6BC1}" type="presParOf" srcId="{38BEEDFA-B984-4BA8-8607-4ED144D2A1C6}" destId="{645F8155-721C-4031-B482-3FCF406EBDA6}" srcOrd="1" destOrd="0" presId="urn:microsoft.com/office/officeart/2005/8/layout/orgChart1"/>
    <dgm:cxn modelId="{A5979149-EB7D-46C0-9EFD-596D50AE99E3}" type="presParOf" srcId="{38BEEDFA-B984-4BA8-8607-4ED144D2A1C6}" destId="{5C02C377-202B-4DB0-82D6-E3C8434C5229}" srcOrd="2" destOrd="0" presId="urn:microsoft.com/office/officeart/2005/8/layout/orgChart1"/>
    <dgm:cxn modelId="{2305FD5C-37E3-4C03-A5D2-2270268140DD}" type="presParOf" srcId="{AB9708CB-9956-4603-ACF2-745A8F3DDB77}" destId="{CC09C919-AE8F-46BD-BFF0-2F2BB40B00A3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DE12EF-C8EA-41DB-B1D1-A9EB5459F591}">
      <dsp:nvSpPr>
        <dsp:cNvPr id="0" name=""/>
        <dsp:cNvSpPr/>
      </dsp:nvSpPr>
      <dsp:spPr>
        <a:xfrm>
          <a:off x="4252119" y="1828341"/>
          <a:ext cx="3008405" cy="7381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77080"/>
              </a:lnTo>
              <a:lnTo>
                <a:pt x="3008405" y="477080"/>
              </a:lnTo>
              <a:lnTo>
                <a:pt x="3008405" y="73814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3D9B7F5-B473-4BC2-B0DC-B08DBEBF0588}">
      <dsp:nvSpPr>
        <dsp:cNvPr id="0" name=""/>
        <dsp:cNvSpPr/>
      </dsp:nvSpPr>
      <dsp:spPr>
        <a:xfrm>
          <a:off x="4205653" y="1828341"/>
          <a:ext cx="91440" cy="717952"/>
        </a:xfrm>
        <a:custGeom>
          <a:avLst/>
          <a:gdLst/>
          <a:ahLst/>
          <a:cxnLst/>
          <a:rect l="0" t="0" r="0" b="0"/>
          <a:pathLst>
            <a:path>
              <a:moveTo>
                <a:pt x="46465" y="0"/>
              </a:moveTo>
              <a:lnTo>
                <a:pt x="46465" y="456892"/>
              </a:lnTo>
              <a:lnTo>
                <a:pt x="45720" y="456892"/>
              </a:lnTo>
              <a:lnTo>
                <a:pt x="45720" y="717952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89219E1-277D-4FA9-8564-D75749AE2A41}">
      <dsp:nvSpPr>
        <dsp:cNvPr id="0" name=""/>
        <dsp:cNvSpPr/>
      </dsp:nvSpPr>
      <dsp:spPr>
        <a:xfrm>
          <a:off x="1243713" y="1828341"/>
          <a:ext cx="3008405" cy="738140"/>
        </a:xfrm>
        <a:custGeom>
          <a:avLst/>
          <a:gdLst/>
          <a:ahLst/>
          <a:cxnLst/>
          <a:rect l="0" t="0" r="0" b="0"/>
          <a:pathLst>
            <a:path>
              <a:moveTo>
                <a:pt x="3008405" y="0"/>
              </a:moveTo>
              <a:lnTo>
                <a:pt x="3008405" y="477080"/>
              </a:lnTo>
              <a:lnTo>
                <a:pt x="0" y="477080"/>
              </a:lnTo>
              <a:lnTo>
                <a:pt x="0" y="738140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249B014-AC63-4B10-AC79-79AB39680E3A}">
      <dsp:nvSpPr>
        <dsp:cNvPr id="0" name=""/>
        <dsp:cNvSpPr/>
      </dsp:nvSpPr>
      <dsp:spPr>
        <a:xfrm>
          <a:off x="2721698" y="302843"/>
          <a:ext cx="3060841" cy="152549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58 педагогов-психологов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2796167" y="377312"/>
        <a:ext cx="2911903" cy="1376559"/>
      </dsp:txXfrm>
    </dsp:sp>
    <dsp:sp modelId="{AFB27E5B-7833-44F9-B9FF-A21D9A2A0790}">
      <dsp:nvSpPr>
        <dsp:cNvPr id="0" name=""/>
        <dsp:cNvSpPr/>
      </dsp:nvSpPr>
      <dsp:spPr>
        <a:xfrm>
          <a:off x="570" y="2566482"/>
          <a:ext cx="2486285" cy="21771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Общеобразовательные учреждения – 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33 педагога-психолога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106848" y="2672760"/>
        <a:ext cx="2273729" cy="1964559"/>
      </dsp:txXfrm>
    </dsp:sp>
    <dsp:sp modelId="{E17DA063-C6EA-49A1-9DF5-1C7AC5D78CD7}">
      <dsp:nvSpPr>
        <dsp:cNvPr id="0" name=""/>
        <dsp:cNvSpPr/>
      </dsp:nvSpPr>
      <dsp:spPr>
        <a:xfrm>
          <a:off x="3008230" y="2546293"/>
          <a:ext cx="2486285" cy="21771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ССУЗы –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9 педагогов-психологов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3114508" y="2652571"/>
        <a:ext cx="2273729" cy="1964559"/>
      </dsp:txXfrm>
    </dsp:sp>
    <dsp:sp modelId="{5B59C2C9-DB64-44C1-B263-22C03AD4601C}">
      <dsp:nvSpPr>
        <dsp:cNvPr id="0" name=""/>
        <dsp:cNvSpPr/>
      </dsp:nvSpPr>
      <dsp:spPr>
        <a:xfrm>
          <a:off x="6017381" y="2566482"/>
          <a:ext cx="2486285" cy="21771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ЦДиК –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latin typeface="Arial" pitchFamily="34" charset="0"/>
              <a:cs typeface="Arial" pitchFamily="34" charset="0"/>
            </a:rPr>
            <a:t>16 педагогов-психологов</a:t>
          </a:r>
          <a:endParaRPr lang="ru-RU" sz="2400" kern="1200" dirty="0">
            <a:latin typeface="Arial" pitchFamily="34" charset="0"/>
            <a:cs typeface="Arial" pitchFamily="34" charset="0"/>
          </a:endParaRPr>
        </a:p>
      </dsp:txBody>
      <dsp:txXfrm>
        <a:off x="6123659" y="2672760"/>
        <a:ext cx="2273729" cy="196455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47B9A6-7C83-4432-B41A-17AB6DE00464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B5F763F-DB1E-4620-8747-6C9726FFB94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22F4233-5A1C-4F4A-857B-ACB58B867F86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6D13B8-163D-41D4-9D03-DA640C825DBA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dirty="0" smtClean="0">
                <a:latin typeface="Times New Roman"/>
                <a:ea typeface="Times New Roman"/>
                <a:cs typeface="Calibri"/>
              </a:rPr>
              <a:t>На гармонизацию детско-родительских отношений направлены также  программы «Школа ответственного </a:t>
            </a:r>
            <a:r>
              <a:rPr lang="ru-RU" sz="1600" dirty="0" err="1" smtClean="0">
                <a:latin typeface="Times New Roman"/>
                <a:ea typeface="Times New Roman"/>
                <a:cs typeface="Calibri"/>
              </a:rPr>
              <a:t>родительства</a:t>
            </a:r>
            <a:r>
              <a:rPr lang="ru-RU" sz="1600" dirty="0" smtClean="0">
                <a:latin typeface="Times New Roman"/>
                <a:ea typeface="Times New Roman"/>
                <a:cs typeface="Calibri"/>
              </a:rPr>
              <a:t>» и «Путь к успеху». Всего за 1 полугодие 2013-14 учебного года 23036 родителя прошли обучение по 1 уровню на родительских собраниях, лекториях, всеобучах,  908 родителей прошли обучение по 2 уровню программы у педагогов-психологов школ.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dirty="0" smtClean="0">
                <a:latin typeface="Times New Roman"/>
                <a:ea typeface="Times New Roman"/>
                <a:cs typeface="Calibri"/>
              </a:rPr>
              <a:t>Педагогом-психологом </a:t>
            </a:r>
            <a:r>
              <a:rPr lang="ru-RU" sz="1600" dirty="0" err="1" smtClean="0">
                <a:latin typeface="Times New Roman"/>
                <a:ea typeface="Times New Roman"/>
                <a:cs typeface="Calibri"/>
              </a:rPr>
              <a:t>Камскополянской</a:t>
            </a:r>
            <a:r>
              <a:rPr lang="ru-RU" sz="1600" dirty="0" smtClean="0">
                <a:latin typeface="Times New Roman"/>
                <a:ea typeface="Times New Roman"/>
                <a:cs typeface="Calibri"/>
              </a:rPr>
              <a:t> школы №2 </a:t>
            </a:r>
            <a:r>
              <a:rPr lang="ru-RU" sz="1600" dirty="0" err="1" smtClean="0">
                <a:latin typeface="Times New Roman"/>
                <a:ea typeface="Times New Roman"/>
                <a:cs typeface="Calibri"/>
              </a:rPr>
              <a:t>Сарабаровой</a:t>
            </a:r>
            <a:r>
              <a:rPr lang="ru-RU" sz="1600" dirty="0" smtClean="0">
                <a:latin typeface="Times New Roman"/>
                <a:ea typeface="Times New Roman"/>
                <a:cs typeface="Calibri"/>
              </a:rPr>
              <a:t> В.Н. реализуется авторская программа «Психологическое айкидо», которая заняла 1 место во Всероссийском конкурсе программ родительского всеобуча по профилактике суицида.</a:t>
            </a:r>
            <a:endParaRPr lang="ru-RU" sz="1600" dirty="0">
              <a:ea typeface="Times New Roman"/>
              <a:cs typeface="Calibri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3943341" cy="2957506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14290" y="3786182"/>
            <a:ext cx="6357982" cy="4672018"/>
          </a:xfrm>
        </p:spPr>
        <p:txBody>
          <a:bodyPr>
            <a:noAutofit/>
          </a:bodyPr>
          <a:lstStyle/>
          <a:p>
            <a:pPr marL="457200" indent="228600" algn="just">
              <a:lnSpc>
                <a:spcPct val="115000"/>
              </a:lnSpc>
              <a:spcAft>
                <a:spcPts val="600"/>
              </a:spcAft>
            </a:pPr>
            <a:r>
              <a:rPr lang="ru-RU" sz="1600" b="1" dirty="0" smtClean="0">
                <a:latin typeface="Times New Roman"/>
                <a:ea typeface="Calibri"/>
                <a:cs typeface="Calibri"/>
              </a:rPr>
              <a:t>Хорошим подспорьем в профилактике суицида служит оптимизация межличностных отношений в школе и в семье.</a:t>
            </a:r>
            <a:endParaRPr lang="ru-RU" sz="1600" dirty="0">
              <a:ea typeface="Calibri"/>
              <a:cs typeface="Calibri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Times New Roman"/>
              <a:buChar char="-"/>
              <a:tabLst>
                <a:tab pos="180340" algn="l"/>
              </a:tabLst>
            </a:pPr>
            <a:r>
              <a:rPr lang="ru-RU" sz="1600" dirty="0" smtClean="0">
                <a:latin typeface="Times New Roman"/>
                <a:ea typeface="Calibri"/>
                <a:cs typeface="Calibri"/>
              </a:rPr>
              <a:t>необходимо разговаривать с ребенком, задавать ему вопросы о его состоянии, вести беседы о будущем, строить планы</a:t>
            </a:r>
            <a:endParaRPr lang="ru-RU" sz="1600" dirty="0">
              <a:ea typeface="Calibri"/>
              <a:cs typeface="Calibri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Times New Roman"/>
              <a:buChar char="-"/>
              <a:tabLst>
                <a:tab pos="180340" algn="l"/>
              </a:tabLst>
            </a:pPr>
            <a:r>
              <a:rPr lang="ru-RU" sz="1600" dirty="0" smtClean="0">
                <a:latin typeface="Times New Roman"/>
                <a:ea typeface="Calibri"/>
                <a:cs typeface="Calibri"/>
              </a:rPr>
              <a:t>родителям заняться с ребенком новыми делами. Каждый день узнавать что-нибудь новое, делать то, что никогда раньше не делали </a:t>
            </a:r>
            <a:endParaRPr lang="ru-RU" sz="1600" dirty="0">
              <a:ea typeface="Calibri"/>
              <a:cs typeface="Calibri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Times New Roman"/>
              <a:buChar char="-"/>
              <a:tabLst>
                <a:tab pos="180340" algn="l"/>
              </a:tabLst>
            </a:pPr>
            <a:r>
              <a:rPr lang="ru-RU" sz="1600" dirty="0" smtClean="0">
                <a:latin typeface="Times New Roman"/>
                <a:ea typeface="Calibri"/>
                <a:cs typeface="Calibri"/>
              </a:rPr>
              <a:t>подростку необходимо соблюдать режим дня. Необходимо проследить за тем, чтобы он хорошо высыпался, нормально питался, достаточно времени находился на свежем воздухе, занимался подвижными видами спорта</a:t>
            </a:r>
            <a:endParaRPr lang="ru-RU" sz="1600" dirty="0">
              <a:ea typeface="Calibri"/>
              <a:cs typeface="Calibri"/>
            </a:endParaRPr>
          </a:p>
          <a:p>
            <a:pPr marL="342900" lvl="0" indent="-342900" algn="just">
              <a:lnSpc>
                <a:spcPct val="115000"/>
              </a:lnSpc>
              <a:spcAft>
                <a:spcPts val="600"/>
              </a:spcAft>
              <a:buFont typeface="Times New Roman"/>
              <a:buChar char="-"/>
              <a:tabLst>
                <a:tab pos="180340" algn="l"/>
              </a:tabLst>
            </a:pPr>
            <a:r>
              <a:rPr lang="ru-RU" sz="1600" dirty="0" smtClean="0">
                <a:latin typeface="Times New Roman"/>
                <a:ea typeface="Calibri"/>
                <a:cs typeface="Calibri"/>
              </a:rPr>
              <a:t>важно вовлекать ребенка в социально-значимые виды деятельности, формировать установки на самореализацию в социально-одобряемых сферах жизнедеятельности (культуре, спорте, искусстве, науке)</a:t>
            </a:r>
            <a:endParaRPr lang="ru-RU" sz="1600" dirty="0">
              <a:ea typeface="Calibri"/>
              <a:cs typeface="Calibri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4356" y="214281"/>
            <a:ext cx="5286412" cy="3964811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14290" y="4243414"/>
            <a:ext cx="6172200" cy="4114800"/>
          </a:xfrm>
        </p:spPr>
        <p:txBody>
          <a:bodyPr>
            <a:noAutofit/>
          </a:bodyPr>
          <a:lstStyle/>
          <a:p>
            <a:pPr indent="180975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2010-2011 учебном году, ученик 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8 класса, назовем его </a:t>
            </a:r>
            <a:r>
              <a:rPr lang="ru-RU" sz="1400" b="1" dirty="0" err="1">
                <a:latin typeface="Times New Roman" pitchFamily="18" charset="0"/>
                <a:cs typeface="Times New Roman" pitchFamily="18" charset="0"/>
              </a:rPr>
              <a:t>Айнур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испытывал затруднения в обучении. В школу на беседу была приглашена мама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Айнура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во время которой выяснилось, что мама одна воспитывает сына и в последнее время они не находят общего языка. На все замечания и упреки со стороны мамы,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Айнур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реагировал очень болезненно и угрожал, что покончит жизнь самоубийством.</a:t>
            </a:r>
          </a:p>
          <a:p>
            <a:pPr indent="180975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 другого ученика также были проблемы в отношениях с мамой, подросток переживал острые, психологически тяжелые ситуации в семье</a:t>
            </a:r>
            <a:r>
              <a:rPr lang="ru-RU" sz="1400" b="1" i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Успеваемость была на низком уровне, преобладали отметки «3». Взаимоотношения   со сверстниками также были сложными. </a:t>
            </a:r>
          </a:p>
          <a:p>
            <a:pPr indent="180975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результате всего появились аффективные расстройства в форме депрессии, дисфории (состояние ничем не обоснованной грусти), подросток стал заговаривать о суициде</a:t>
            </a:r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indent="180975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Детям были предоставлены все условия для обучения, ежедневный, двухсторонний контроль со стороны мамы и педагогов школы. Учителями проведены дополнительные занятия для усвоения необходимого материала. </a:t>
            </a:r>
          </a:p>
          <a:p>
            <a:pPr indent="180975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Проведена коррекционная работа педагогом-психологом школы (коррекция эмоционального состояния, закрепление потребности в контактах, работа по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целеполаганию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гармонизация отношений в группе сверстников, повышение социальной компетентности).</a:t>
            </a:r>
          </a:p>
          <a:p>
            <a:pPr indent="180975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результате проведенной работы ситуация нормализовалась, опасений больше не возникало.</a:t>
            </a:r>
          </a:p>
          <a:p>
            <a:pPr lvl="0" algn="just"/>
            <a:r>
              <a:rPr lang="ru-RU" sz="14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2852" y="214282"/>
            <a:ext cx="6000792" cy="4500594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5800" y="4886356"/>
            <a:ext cx="5486400" cy="4114800"/>
          </a:xfrm>
        </p:spPr>
        <p:txBody>
          <a:bodyPr>
            <a:normAutofit/>
          </a:bodyPr>
          <a:lstStyle/>
          <a:p>
            <a:pPr algn="just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Эффективная работа ведется по программам, которые могут использовать не только психологи, но и педагоги: 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«Профилактика суицидального поведения» (школы №№15,12,1,5,21,29,31, гимназии №25,32); 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«Позитивное развитие личности» (школы №№ 5,9,10, гимназия №2, КШИ); 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«Школа жизни» (школа №10);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«Первый раз в пятый класс»,школы №№,5,29,15, лицей №35, гимназия № 32);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«Жизненные навыки» (школа №11, КП №2);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«Мои жизненные ценности» (9-10-е классы) (школы №№12,21, лицей №14, гимназия №25); </a:t>
            </a:r>
          </a:p>
          <a:p>
            <a:pPr lvl="0" algn="just">
              <a:buFont typeface="Arial" pitchFamily="34" charset="0"/>
              <a:buChar char="•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«Я и другие» (школы №№12,21, лицей №14, гимназия №25);</a:t>
            </a:r>
          </a:p>
          <a:p>
            <a:pPr algn="just">
              <a:buFont typeface="Arial" pitchFamily="34" charset="0"/>
              <a:buChar char="•"/>
            </a:pP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68" y="685800"/>
            <a:ext cx="6324608" cy="4743456"/>
          </a:xfrm>
        </p:spPr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289" y="4000496"/>
            <a:ext cx="6477045" cy="4857784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42852" y="142844"/>
            <a:ext cx="5486400" cy="4114800"/>
          </a:xfrm>
        </p:spPr>
        <p:txBody>
          <a:bodyPr>
            <a:normAutofit/>
          </a:bodyPr>
          <a:lstStyle/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Существует еще одна причина детского суицида, на которой мне хотелось бы остановиться поподробнее -это Интернет.</a:t>
            </a:r>
            <a:r>
              <a:rPr lang="ru-RU" sz="1600" b="1" dirty="0">
                <a:effectLst>
                  <a:outerShdw blurRad="50800" dist="38100" algn="tr" rotWithShape="0">
                    <a:prstClr val="black">
                      <a:alpha val="40000"/>
                    </a:prst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Интернет уже давно стал незаменимым помощником современного человека. Всемирная сеть - является прекрасным источником для новых знаний, помогает в учебе, занимает досуг. Именно поэтому дети активно пользуются Интернетом, а зачастую проводят в Сети даже больше времени, чем взрослые. 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Юные пользователи осваивают сервисы мгновенных сообщений и интернет телефонию (ICQ, </a:t>
            </a:r>
            <a:r>
              <a:rPr lang="ru-RU" sz="1600" i="1" dirty="0" err="1">
                <a:latin typeface="Times New Roman" pitchFamily="18" charset="0"/>
                <a:cs typeface="Times New Roman" pitchFamily="18" charset="0"/>
              </a:rPr>
              <a:t>Skype</a:t>
            </a:r>
            <a:r>
              <a:rPr lang="ru-RU" sz="1600" i="1" dirty="0">
                <a:latin typeface="Times New Roman" pitchFamily="18" charset="0"/>
                <a:cs typeface="Times New Roman" pitchFamily="18" charset="0"/>
              </a:rPr>
              <a:t>  и пр.), общаются на форумах и в чатах, каждый день узнают много новой увлекательной и образовательной информации.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  Однако не стоит забывать, что Интернет может быть не только средством для обучения, отдыха или общения с друзьями, но – как и реальный мир – Сеть тоже может быть опасна.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2852" y="685800"/>
            <a:ext cx="6500858" cy="5172084"/>
          </a:xfrm>
        </p:spPr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2852" y="685800"/>
            <a:ext cx="6572296" cy="5243522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289" y="685800"/>
            <a:ext cx="6419859" cy="4814894"/>
          </a:xfrm>
        </p:spPr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285875" y="642938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>
                <a:latin typeface="Times New Roman"/>
                <a:ea typeface="Times New Roman"/>
                <a:cs typeface="Calibri"/>
              </a:rPr>
              <a:t>Семье и отдельной личности в период жизненных кризисов свойственно искажение субъективного образа мира. Суицидальные мысли и фантазии в этот момент очень распространены.</a:t>
            </a:r>
            <a:endParaRPr lang="ru-RU" sz="1600" dirty="0">
              <a:ea typeface="Times New Roman"/>
              <a:cs typeface="Calibri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14290" y="642909"/>
            <a:ext cx="6477046" cy="4857785"/>
          </a:xfrm>
        </p:spPr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500041" y="203581"/>
            <a:ext cx="6015059" cy="451129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5800" y="4886356"/>
            <a:ext cx="5486400" cy="4114800"/>
          </a:xfrm>
        </p:spPr>
        <p:txBody>
          <a:bodyPr>
            <a:normAutofit/>
          </a:bodyPr>
          <a:lstStyle/>
          <a:p>
            <a:r>
              <a:rPr lang="ru-RU" sz="1800" dirty="0" smtClean="0">
                <a:latin typeface="Times New Roman"/>
                <a:ea typeface="Times New Roman"/>
                <a:cs typeface="Calibri"/>
              </a:rPr>
              <a:t>Взрослые пока мало задумываются об опасностях обширной </a:t>
            </a:r>
            <a:r>
              <a:rPr lang="ru-RU" sz="1800" dirty="0" err="1" smtClean="0">
                <a:latin typeface="Times New Roman"/>
                <a:ea typeface="Times New Roman"/>
                <a:cs typeface="Calibri"/>
              </a:rPr>
              <a:t>кибер-практики</a:t>
            </a:r>
            <a:r>
              <a:rPr lang="ru-RU" sz="1800" dirty="0" smtClean="0">
                <a:latin typeface="Times New Roman"/>
                <a:ea typeface="Times New Roman"/>
                <a:cs typeface="Calibri"/>
              </a:rPr>
              <a:t> своих детей. </a:t>
            </a:r>
            <a:r>
              <a:rPr lang="ru-RU" sz="1800" dirty="0" err="1" smtClean="0">
                <a:latin typeface="Times New Roman"/>
                <a:ea typeface="Times New Roman"/>
                <a:cs typeface="Calibri"/>
              </a:rPr>
              <a:t>Кибербуллинг</a:t>
            </a:r>
            <a:r>
              <a:rPr lang="ru-RU" sz="1800" dirty="0" smtClean="0">
                <a:latin typeface="Times New Roman"/>
                <a:ea typeface="Times New Roman"/>
                <a:cs typeface="Calibri"/>
              </a:rPr>
              <a:t> остается невидимым, а нанесенный им ущерб — нераспознанным. Но вполне реальным, несмотря на виртуальность этой проблемы. </a:t>
            </a:r>
            <a:endParaRPr lang="ru-RU" sz="1800" dirty="0">
              <a:ea typeface="Times New Roman"/>
              <a:cs typeface="Calibri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2884" y="214282"/>
            <a:ext cx="6500826" cy="487562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algn="just"/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В настоящее время образовательными учреждениями ведется активная работа с родителями по установке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контентной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фильтрации </a:t>
            </a:r>
            <a:r>
              <a:rPr lang="en-US" sz="1800" dirty="0">
                <a:latin typeface="Times New Roman" pitchFamily="18" charset="0"/>
                <a:cs typeface="Times New Roman" pitchFamily="18" charset="0"/>
              </a:rPr>
              <a:t>URL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 – адресов на домашний Интернет. Такие услуги предоставляют провайдеры ДОМ.РУ и </a:t>
            </a:r>
            <a:r>
              <a:rPr lang="ru-RU" sz="1800" dirty="0" err="1">
                <a:latin typeface="Times New Roman" pitchFamily="18" charset="0"/>
                <a:cs typeface="Times New Roman" pitchFamily="18" charset="0"/>
              </a:rPr>
              <a:t>ТатТелеком</a:t>
            </a:r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. Стоимость небольшая – всего 50 рублей в месяц. Как показал проведенный мониторинг, данная услуга подключена 3026 семьями. И это не предел, мы продолжаем, так как информацию наши дети получают не только в школе, но большую ее часть именно из Интернета</a:t>
            </a:r>
          </a:p>
          <a:p>
            <a:pPr algn="just"/>
            <a:endParaRPr lang="ru-RU" sz="1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2851" y="500034"/>
            <a:ext cx="6477045" cy="4857784"/>
          </a:xfrm>
        </p:spPr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28" y="285720"/>
            <a:ext cx="2428892" cy="1821669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42852" y="2214546"/>
            <a:ext cx="6429420" cy="6500858"/>
          </a:xfrm>
        </p:spPr>
        <p:txBody>
          <a:bodyPr>
            <a:noAutofit/>
          </a:bodyPr>
          <a:lstStyle/>
          <a:p>
            <a:pPr indent="266700" algn="just"/>
            <a:r>
              <a:rPr lang="ru-RU" sz="1400" dirty="0" smtClean="0"/>
              <a:t>Так</a:t>
            </a:r>
            <a:r>
              <a:rPr lang="ru-RU" sz="1400" dirty="0"/>
              <a:t>, в декабре 2012 года ученица одной из </a:t>
            </a:r>
            <a:r>
              <a:rPr lang="ru-RU" sz="1400" b="1" dirty="0"/>
              <a:t>школ </a:t>
            </a:r>
            <a:r>
              <a:rPr lang="ru-RU" sz="1400" dirty="0"/>
              <a:t>отравилась таблетками.</a:t>
            </a:r>
          </a:p>
          <a:p>
            <a:pPr indent="2667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Особых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успехов Девочка в обучении не делала, допускала пропуски уроков без причины. Педагоги своевременно сигнализировали родителям о пропусках дочери, посещали семью на дому с целью выяснения ситуации и проведения профилактической работы с семьей.</a:t>
            </a:r>
          </a:p>
          <a:p>
            <a:pPr indent="266700" algn="just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Ситуация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семье была сложная – строгий отец, частые переезды матери из Нижнекамска в Таджикистан. В один из отъездов матери девочка после ссоры с отцом совершила попытку суицида.</a:t>
            </a:r>
          </a:p>
          <a:p>
            <a:pPr indent="26670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После незавершенного суицида девочка прошла соответствующее лечение у узких специалистов: появилось желание учиться, пропуски только по уважительным причинам.</a:t>
            </a:r>
          </a:p>
          <a:p>
            <a:pPr indent="26670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 январе 2013 года произошел конфликт между ученицей 9 класса  Алиной и классным руководителем. Ученица в категорической форме отказалась принимать участие в подготовке к конкурсу-смотру строя и песни, ушла с 5 и 6 уроков. </a:t>
            </a:r>
          </a:p>
          <a:p>
            <a:pPr indent="26670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 пропуске уроков было своевременно сообщено матери девочки, и вечером после конфликта с матерью Алина выпила 7 успокоительных таблеток.</a:t>
            </a:r>
          </a:p>
          <a:p>
            <a:pPr indent="266700" algn="just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факту суицида было проделано следующее:  </a:t>
            </a:r>
          </a:p>
          <a:p>
            <a:pPr lvl="0" indent="266700" algn="just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Приглашение специалистов центра «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Эйдос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» для просветительской  работы с педагогическим коллективом (одно занятие "Симптомы суицидального поведения").</a:t>
            </a:r>
          </a:p>
          <a:p>
            <a:pPr lvl="0" indent="266700" algn="just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Приглашение специалистов центра"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Эйдос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"  для работы с классом, где обучалась Алина (3 занятия).</a:t>
            </a:r>
          </a:p>
          <a:p>
            <a:pPr lvl="0" indent="266700" algn="just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Координация работы педагогов –предметников, классного руководителя, педагога-психолога.</a:t>
            </a:r>
          </a:p>
          <a:p>
            <a:pPr lvl="0" indent="266700" algn="just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Беседа с целью выявления психологического состояния девочки, мотивов поведения, склонностей, интересов, уровня осознанности  произошедшей суицидальной попытки.</a:t>
            </a:r>
          </a:p>
          <a:p>
            <a:pPr lvl="0" indent="266700" algn="just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Проведение коррекционной работы педагогом-психологом (коррекция эмоционального состояния, закрепление потребности в контактах, работа по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целеполаганию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гармонизация отношений в группе сверстников, повышение социальной компетентности,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деятельностная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терапия)</a:t>
            </a:r>
          </a:p>
          <a:p>
            <a:pPr algn="just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285728" y="142844"/>
            <a:ext cx="4643470" cy="262533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42852" y="2214546"/>
            <a:ext cx="6357982" cy="4114800"/>
          </a:xfrm>
        </p:spPr>
        <p:txBody>
          <a:bodyPr>
            <a:noAutofit/>
          </a:bodyPr>
          <a:lstStyle/>
          <a:p>
            <a:pPr indent="180975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2011-2012, 2012-2013 учебных годах в одном из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ССУЗов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обучался мальчик из г. Заинска. На втором курсе по окончании первого семестра он уехал домой  и 31 декабря 2012 года повесился у себя дома. Причина суицида – натянутые отношения с родственниками.</a:t>
            </a:r>
          </a:p>
          <a:p>
            <a:pPr indent="180975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 мае 2012 года ученица 6 класса сбросилась с окна 9 этажа. Школой девочка характеризуется положительно, отлично успевала по всем предметам, отношения в коллективе и с преподавателями были доверительные. По результатам проведенного следствия, суицид произошел в результате конфликта, спровоцированным мамой, у которой не было доверительных отношений с дочерью. </a:t>
            </a:r>
          </a:p>
          <a:p>
            <a:pPr indent="180975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 данному факту было проведено: </a:t>
            </a:r>
          </a:p>
          <a:p>
            <a:pPr indent="180975"/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 кадрами: </a:t>
            </a:r>
          </a:p>
          <a:p>
            <a:pPr lvl="0" indent="180975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Информирование педагогического коллектива о поведенческих рисках, опасных для здоровья и жизни</a:t>
            </a:r>
          </a:p>
          <a:p>
            <a:pPr lvl="0" indent="180975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Семинар классных руководителей «Соблюдение прав детей, как необходимое условие профилактики суицидального поведения несовершеннолетних»</a:t>
            </a:r>
          </a:p>
          <a:p>
            <a:pPr lvl="0" indent="180975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Консультация «Социально-психологические аспекты профилактики суицидального поведения среди несовершеннолетних»</a:t>
            </a:r>
          </a:p>
          <a:p>
            <a:pPr lvl="0" indent="180975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 детьми: Превентивная профилактика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 indent="180975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Информирование учащихся о телефонах доверия на сайте лицея,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стенгазееа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лицея, уголке здоровья</a:t>
            </a:r>
          </a:p>
          <a:p>
            <a:pPr lvl="0" indent="180975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Классные часы «Осознание собственных ценностей и смысла существования»</a:t>
            </a:r>
          </a:p>
          <a:p>
            <a:pPr lvl="0" indent="180975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Выявление учащихся, находящихся в кризисном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состоянии-Педагоги-Классные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руководители,</a:t>
            </a:r>
          </a:p>
          <a:p>
            <a:pPr lvl="0" indent="180975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Организация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досуговой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деятельности  учащихся</a:t>
            </a:r>
          </a:p>
          <a:p>
            <a:pPr lvl="0" indent="180975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Родительские собрания «Особенности профилактики отклоняющегося поведения подростков в условиях образовательного учреждения»</a:t>
            </a:r>
          </a:p>
          <a:p>
            <a:pPr indent="180975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Создание информационного поля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lvl="0" indent="180975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Консультативная  помощь по проблеме суицидальной активности</a:t>
            </a:r>
          </a:p>
          <a:p>
            <a:pPr lvl="0" indent="180975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Психологическое просвещение "Как научить подростка ценить жизнь и себя как личность»</a:t>
            </a:r>
          </a:p>
          <a:p>
            <a:pPr lvl="0" indent="180975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Информация «Признаки готовящегося самоубийства» 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26</a:t>
            </a:fld>
            <a:endParaRPr lang="ru-RU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2852" y="1500166"/>
            <a:ext cx="6572296" cy="5500726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85728" y="285720"/>
            <a:ext cx="5486400" cy="800104"/>
          </a:xfrm>
        </p:spPr>
        <p:txBody>
          <a:bodyPr>
            <a:noAutofit/>
          </a:bodyPr>
          <a:lstStyle/>
          <a:p>
            <a:r>
              <a:rPr lang="ru-RU" sz="1400" dirty="0" smtClean="0">
                <a:latin typeface="Times New Roman"/>
                <a:ea typeface="Times New Roman"/>
              </a:rPr>
              <a:t>Нам, взрослым, следует обратить пристальное внимание на следующие факторы, свидетельствующие о том, что возможен детский и подростковый суицид</a:t>
            </a:r>
            <a:endParaRPr lang="ru-RU" sz="14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28</a:t>
            </a:fld>
            <a:endParaRPr lang="ru-RU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29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b="1" i="1" u="sng" dirty="0" smtClean="0">
                <a:latin typeface="Times New Roman"/>
                <a:ea typeface="Times New Roman"/>
                <a:cs typeface="Calibri"/>
              </a:rPr>
              <a:t>Статистика по Республике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b="1" i="1" u="sng" dirty="0" smtClean="0">
                <a:latin typeface="Times New Roman"/>
                <a:ea typeface="Times New Roman"/>
                <a:cs typeface="Calibri"/>
              </a:rPr>
              <a:t>За 12 месяцев 2013 года на территории РТ зарегистрированы (2012-20 случаев)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b="1" i="1" u="sng" dirty="0" smtClean="0">
                <a:latin typeface="Times New Roman"/>
                <a:ea typeface="Times New Roman"/>
                <a:cs typeface="Calibri"/>
              </a:rPr>
              <a:t>В 12 случаях суицид совершили юноши, в 5 – девушки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b="1" i="1" u="sng" dirty="0" smtClean="0">
                <a:latin typeface="Times New Roman"/>
                <a:ea typeface="Times New Roman"/>
                <a:cs typeface="Calibri"/>
              </a:rPr>
              <a:t>17-18 лет – 10 случаев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b="1" i="1" u="sng" dirty="0" smtClean="0">
                <a:latin typeface="Times New Roman"/>
                <a:ea typeface="Times New Roman"/>
                <a:cs typeface="Calibri"/>
              </a:rPr>
              <a:t>15-16 лет – 5 случаев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b="1" i="1" u="sng" dirty="0" smtClean="0">
                <a:latin typeface="Times New Roman"/>
                <a:ea typeface="Times New Roman"/>
                <a:cs typeface="Calibri"/>
              </a:rPr>
              <a:t>12-13 лет – 2 случая.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b="1" i="1" u="sng" dirty="0" smtClean="0">
                <a:latin typeface="Times New Roman"/>
                <a:ea typeface="Times New Roman"/>
                <a:cs typeface="Calibri"/>
              </a:rPr>
              <a:t>По роду занятий: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b="1" i="1" u="sng" dirty="0" smtClean="0">
                <a:latin typeface="Times New Roman"/>
                <a:ea typeface="Times New Roman"/>
                <a:cs typeface="Calibri"/>
              </a:rPr>
              <a:t>Учащиеся школ – 8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b="1" i="1" u="sng" dirty="0" smtClean="0">
                <a:latin typeface="Times New Roman"/>
                <a:ea typeface="Times New Roman"/>
                <a:cs typeface="Calibri"/>
              </a:rPr>
              <a:t>СПО –4, НПО -3, не работающих - 2 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b="1" i="1" u="sng" dirty="0" smtClean="0">
                <a:latin typeface="Times New Roman"/>
                <a:ea typeface="Times New Roman"/>
                <a:cs typeface="Calibri"/>
              </a:rPr>
              <a:t>Основной способ – повешение – 12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  <a:tabLst>
                <a:tab pos="180340" algn="l"/>
              </a:tabLst>
            </a:pPr>
            <a:r>
              <a:rPr lang="ru-RU" sz="1600" b="1" i="1" u="sng" dirty="0" smtClean="0">
                <a:latin typeface="Times New Roman"/>
                <a:ea typeface="Times New Roman"/>
                <a:cs typeface="Calibri"/>
              </a:rPr>
              <a:t>Падение с высоты - 5</a:t>
            </a:r>
            <a:endParaRPr lang="ru-RU" sz="1600" dirty="0">
              <a:ea typeface="Times New Roman"/>
              <a:cs typeface="Calibri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30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2852" y="2571736"/>
            <a:ext cx="6500858" cy="4875644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142852" y="214282"/>
            <a:ext cx="6500858" cy="2643206"/>
          </a:xfrm>
        </p:spPr>
        <p:txBody>
          <a:bodyPr>
            <a:noAutofit/>
          </a:bodyPr>
          <a:lstStyle/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000" dirty="0" smtClean="0">
                <a:latin typeface="Times New Roman"/>
                <a:ea typeface="Times New Roman"/>
                <a:cs typeface="Calibri"/>
              </a:rPr>
              <a:t>Детский суицид – это то, чего практически всегда можно избежать. Главное, что для этого необходимо – это вовремя заметить тревожные сигналы. Ни один ребенок не решит уйти из жизни и воплотит свое решение в жизнь за считанные часы. Как правило, подобное решение зреет в голове у ребенка не один день, и даже не неделю. И все это время ребенок отчаянно взывает к взрослым, различными способами давая понять родителям, что ему очень плохо. Внимательные родители ни за что не оставят без внимания изменившееся поведение их чада. </a:t>
            </a:r>
            <a:endParaRPr lang="ru-RU" sz="10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000" dirty="0" smtClean="0">
                <a:latin typeface="Times New Roman"/>
                <a:ea typeface="Times New Roman"/>
                <a:cs typeface="Calibri"/>
              </a:rPr>
              <a:t>Как правило, попытки суицида не совершают дети младше 11 лет. Но не стоит обольщаться и считать, что у маленьких деток не бывает тяжелого психического состояния. Просто малыши еще до конца не осознают, что такое смерть. Однако зачастую в их разговорах и мыслях любящие и внимательные мама и папа могут заметить повод для тревоги.</a:t>
            </a:r>
            <a:endParaRPr lang="ru-RU" sz="10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000" dirty="0" smtClean="0">
                <a:latin typeface="Times New Roman"/>
                <a:ea typeface="Times New Roman"/>
                <a:cs typeface="Calibri"/>
              </a:rPr>
              <a:t>На возраст 13 – 16 лет, приходится пик подростковых самоубийств. Многие детские психологи склоняются к мысли, что желание смерти – это достаточно распространенная реакция подростковой психики на возникновение стрессовой ситуации.</a:t>
            </a:r>
            <a:endParaRPr lang="ru-RU" sz="1000" dirty="0">
              <a:ea typeface="Times New Roman"/>
              <a:cs typeface="Calibri"/>
            </a:endParaRPr>
          </a:p>
          <a:p>
            <a:endParaRPr lang="ru-RU" sz="10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dirty="0" smtClean="0">
                <a:latin typeface="Times New Roman"/>
                <a:ea typeface="Times New Roman"/>
                <a:cs typeface="Calibri"/>
              </a:rPr>
              <a:t>За последние 3 года с учащимися района произошли 2 случая законченного суицида   в ноябре 2013 года девочка выбросилась из окна и </a:t>
            </a:r>
            <a:r>
              <a:rPr lang="ru-RU" sz="1600" dirty="0" smtClean="0">
                <a:highlight>
                  <a:srgbClr val="FFFF00"/>
                </a:highlight>
                <a:latin typeface="Times New Roman"/>
                <a:ea typeface="Times New Roman"/>
                <a:cs typeface="Calibri"/>
              </a:rPr>
              <a:t>________</a:t>
            </a:r>
            <a:endParaRPr lang="ru-RU" sz="1600" dirty="0">
              <a:ea typeface="Times New Roman"/>
              <a:cs typeface="Calibri"/>
            </a:endParaRPr>
          </a:p>
          <a:p>
            <a:pPr indent="270510" algn="just">
              <a:lnSpc>
                <a:spcPct val="115000"/>
              </a:lnSpc>
              <a:spcAft>
                <a:spcPts val="600"/>
              </a:spcAft>
            </a:pPr>
            <a:r>
              <a:rPr lang="ru-RU" sz="1600" dirty="0" smtClean="0">
                <a:latin typeface="Times New Roman"/>
                <a:ea typeface="Times New Roman"/>
                <a:cs typeface="Calibri"/>
              </a:rPr>
              <a:t>В городе </a:t>
            </a:r>
            <a:endParaRPr lang="ru-RU" sz="1600" dirty="0">
              <a:ea typeface="Times New Roman"/>
              <a:cs typeface="Calibri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285728" y="4343400"/>
            <a:ext cx="6286544" cy="4114800"/>
          </a:xfrm>
        </p:spPr>
        <p:txBody>
          <a:bodyPr>
            <a:noAutofit/>
          </a:bodyPr>
          <a:lstStyle/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dirty="0" smtClean="0">
                <a:latin typeface="Times New Roman"/>
                <a:ea typeface="Times New Roman"/>
                <a:cs typeface="Calibri"/>
              </a:rPr>
              <a:t>Конечно же, основная тяжесть за суицид ложиться на классных руководителей и педагогов-психологов. 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dirty="0" smtClean="0">
                <a:latin typeface="Times New Roman"/>
                <a:ea typeface="Times New Roman"/>
                <a:cs typeface="Calibri"/>
              </a:rPr>
              <a:t>К сожалению, ситуация с педагогами-психологами в школах района оставляет желать лучшего: 1 психолог в КП№2 и вакансия в </a:t>
            </a:r>
            <a:r>
              <a:rPr lang="ru-RU" sz="1600" dirty="0" err="1" smtClean="0">
                <a:latin typeface="Times New Roman"/>
                <a:ea typeface="Times New Roman"/>
                <a:cs typeface="Calibri"/>
              </a:rPr>
              <a:t>Верхнечелнинской</a:t>
            </a:r>
            <a:r>
              <a:rPr lang="ru-RU" sz="1600" dirty="0" smtClean="0">
                <a:latin typeface="Times New Roman"/>
                <a:ea typeface="Times New Roman"/>
                <a:cs typeface="Calibri"/>
              </a:rPr>
              <a:t> школе-интернате. 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dirty="0" smtClean="0">
                <a:latin typeface="Times New Roman"/>
                <a:ea typeface="Times New Roman"/>
                <a:cs typeface="Calibri"/>
              </a:rPr>
              <a:t>В  школах города работают 42 педагога-психолога (33-школы, 9- </a:t>
            </a:r>
            <a:r>
              <a:rPr lang="ru-RU" sz="1600" dirty="0" err="1" smtClean="0">
                <a:latin typeface="Times New Roman"/>
                <a:ea typeface="Times New Roman"/>
                <a:cs typeface="Calibri"/>
              </a:rPr>
              <a:t>ссузы</a:t>
            </a:r>
            <a:r>
              <a:rPr lang="ru-RU" sz="1600" dirty="0" smtClean="0">
                <a:latin typeface="Times New Roman"/>
                <a:ea typeface="Times New Roman"/>
                <a:cs typeface="Calibri"/>
              </a:rPr>
              <a:t>), в </a:t>
            </a:r>
            <a:r>
              <a:rPr lang="ru-RU" sz="1600" dirty="0" err="1" smtClean="0">
                <a:latin typeface="Times New Roman"/>
                <a:ea typeface="Times New Roman"/>
                <a:cs typeface="Calibri"/>
              </a:rPr>
              <a:t>ЦДиК</a:t>
            </a:r>
            <a:r>
              <a:rPr lang="ru-RU" sz="1600" dirty="0" smtClean="0">
                <a:latin typeface="Times New Roman"/>
                <a:ea typeface="Times New Roman"/>
                <a:cs typeface="Calibri"/>
              </a:rPr>
              <a:t> – 16 педагогов-психологов. 2 педагога-психолога </a:t>
            </a:r>
            <a:r>
              <a:rPr lang="ru-RU" sz="1600" dirty="0" err="1" smtClean="0">
                <a:latin typeface="Times New Roman"/>
                <a:ea typeface="Times New Roman"/>
                <a:cs typeface="Calibri"/>
              </a:rPr>
              <a:t>ЦДиК</a:t>
            </a:r>
            <a:r>
              <a:rPr lang="ru-RU" sz="1600" dirty="0" smtClean="0">
                <a:latin typeface="Times New Roman"/>
                <a:ea typeface="Times New Roman"/>
                <a:cs typeface="Calibri"/>
              </a:rPr>
              <a:t> в 2013 году прошли обучение в ИРО РТ г.Казань на курсах повышения квалификации педагогов-психологов по программе «Оказание психологической  помощи в чрезвычайных ситуациях». </a:t>
            </a:r>
            <a:endParaRPr lang="ru-RU" sz="1600" dirty="0">
              <a:ea typeface="Times New Roman"/>
              <a:cs typeface="Calibri"/>
            </a:endParaRPr>
          </a:p>
          <a:p>
            <a:pPr indent="449580" algn="just">
              <a:lnSpc>
                <a:spcPct val="115000"/>
              </a:lnSpc>
              <a:spcAft>
                <a:spcPts val="600"/>
              </a:spcAft>
            </a:pPr>
            <a:r>
              <a:rPr lang="ru-RU" sz="1600" dirty="0" smtClean="0">
                <a:latin typeface="Times New Roman"/>
                <a:ea typeface="Times New Roman"/>
                <a:cs typeface="Calibri"/>
              </a:rPr>
              <a:t>В ноябре 2013-2014 учебного года проведены курсы повышения квалификации для педагогов-психологов и социальных педагогов по теме «Организация и технология коррекционно-развивающей работы с детьми и подростками, имеющими пограничные психические расстройства». </a:t>
            </a:r>
            <a:endParaRPr lang="ru-RU" sz="1600" dirty="0">
              <a:ea typeface="Times New Roman"/>
              <a:cs typeface="Calibri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66665" y="1643042"/>
            <a:ext cx="6477045" cy="4857784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357166" y="6386554"/>
            <a:ext cx="6215106" cy="4114800"/>
          </a:xfrm>
        </p:spPr>
        <p:txBody>
          <a:bodyPr>
            <a:normAutofit/>
          </a:bodyPr>
          <a:lstStyle/>
          <a:p>
            <a:endParaRPr lang="en-US" sz="1600" u="sng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На достижение этих целей направлена вся воспитательная работа школы.</a:t>
            </a: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Особую роль в профилактике суицидов занимает  гармонизация детско-родительских отношений и восстановление психического здоровья членов семьи, увеличение ответственности родителей за действия их детей.</a:t>
            </a:r>
            <a:r>
              <a:rPr lang="ru-RU" sz="1600" u="sng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85824" y="343887"/>
            <a:ext cx="547213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16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Профилактика суицидального поведения у несовершеннолетних в школе имеет 4 уровня.</a:t>
            </a:r>
            <a:endParaRPr lang="ru-RU" sz="16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42851" y="214282"/>
            <a:ext cx="6477045" cy="4857784"/>
          </a:xfrm>
        </p:spPr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1071578" y="214282"/>
            <a:ext cx="4572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>
          <a:xfrm>
            <a:off x="685800" y="4672042"/>
            <a:ext cx="5486400" cy="4114800"/>
          </a:xfrm>
        </p:spPr>
        <p:txBody>
          <a:bodyPr>
            <a:normAutofit/>
          </a:bodyPr>
          <a:lstStyle/>
          <a:p>
            <a:pPr algn="just"/>
            <a:r>
              <a:rPr lang="ru-RU" sz="1600" dirty="0" smtClean="0">
                <a:latin typeface="Times New Roman"/>
                <a:ea typeface="Times New Roman"/>
                <a:cs typeface="Calibri"/>
              </a:rPr>
              <a:t>Необходимо следить за внутренним миром каждой семьи. Особое внимание уделять семьям «группы риска»:  неполным, малообеспеченным, семьям «вторых браков», семьям, в которых дети проживают с родственниками при живых родителях, семьям, имеющим приемных детей. Последняя категория – особая группа. Очень часто именно в этих семьях детско-родительские отношения очень натянуты, отсутствует взаимопонимание. Усилилась тенденция суицидов именно в приемных семьях. Только в прошлом году в 2 приемных семьях произошел завершенный суицид.</a:t>
            </a:r>
            <a:endParaRPr lang="ru-RU" sz="1600" dirty="0">
              <a:ea typeface="Times New Roman"/>
              <a:cs typeface="Calibri"/>
            </a:endParaRP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6D13B8-163D-41D4-9D03-DA640C825DBA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A2F9C0-4832-4D4B-96DE-1E1C1FB88501}" type="datetime1">
              <a:rPr lang="en-US"/>
              <a:pPr>
                <a:defRPr/>
              </a:pPr>
              <a:t>2/6/2014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DDE90A-8FBB-42DA-B803-157018E93F4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DAAA9F0B-E478-4D21-9A8F-FC76571B505E}" type="datetimeFigureOut">
              <a:rPr lang="ru-RU" smtClean="0"/>
              <a:pPr/>
              <a:t>06.02.2014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1DB8C00F-D2D6-4FFE-8417-11CCEB86892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  <p:sldLayoutId id="2147483762" r:id="rId12"/>
  </p:sldLayoutIdLst>
  <p:transition spd="med">
    <p:wipe dir="r"/>
  </p:transition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4282" y="-24"/>
            <a:ext cx="8715436" cy="2786082"/>
          </a:xfrm>
          <a:noFill/>
        </p:spPr>
        <p:txBody>
          <a:bodyPr>
            <a:noAutofit/>
          </a:bodyPr>
          <a:lstStyle/>
          <a:p>
            <a:pPr lvl="0" algn="ctr" fontAlgn="base">
              <a:spcAft>
                <a:spcPct val="0"/>
              </a:spcAft>
            </a:pPr>
            <a:r>
              <a:rPr lang="ru-RU" sz="3200" b="1" dirty="0" smtClean="0">
                <a:solidFill>
                  <a:schemeClr val="accent3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Calibri" pitchFamily="34" charset="0"/>
                <a:cs typeface="Times New Roman" pitchFamily="18" charset="0"/>
              </a:rPr>
              <a:t>Профилактика суицидального поведения несовершеннолетних. Организация и внедрение эффективных методов работы со случаем незавершенного суицида</a:t>
            </a:r>
            <a:endParaRPr lang="ru-RU" sz="3200" b="1" dirty="0">
              <a:solidFill>
                <a:schemeClr val="accent3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28596" y="4572008"/>
            <a:ext cx="8358246" cy="1571636"/>
          </a:xfrm>
          <a:ln>
            <a:noFill/>
          </a:ln>
        </p:spPr>
        <p:txBody>
          <a:bodyPr>
            <a:no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Методист учебно-методического отдела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УПРАВЛЕНИЯ ОБРАЗОВАНИЯ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ИСПОЛНИТЕЛЬНОГО КОМИТЕТА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НИЖНЕКАМСКОГО МУНИЦИПАЛЬНОГО РАЙОНА</a:t>
            </a:r>
          </a:p>
          <a:p>
            <a:pPr algn="ctr"/>
            <a:r>
              <a:rPr lang="ru-RU" sz="2800" dirty="0" smtClean="0">
                <a:solidFill>
                  <a:srgbClr val="002060"/>
                </a:solidFill>
              </a:rPr>
              <a:t>Шилова Анна Абдирахмановна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57" r="23433"/>
          <a:stretch>
            <a:fillRect/>
          </a:stretch>
        </p:blipFill>
        <p:spPr bwMode="auto">
          <a:xfrm>
            <a:off x="3119448" y="3071810"/>
            <a:ext cx="2952750" cy="1292225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sz="quarter" idx="1"/>
          </p:nvPr>
        </p:nvGraphicFramePr>
        <p:xfrm>
          <a:off x="153852" y="1714490"/>
          <a:ext cx="8847303" cy="4709441"/>
        </p:xfrm>
        <a:graphic>
          <a:graphicData uri="http://schemas.openxmlformats.org/drawingml/2006/table">
            <a:tbl>
              <a:tblPr/>
              <a:tblGrid>
                <a:gridCol w="1298962"/>
                <a:gridCol w="1708853"/>
                <a:gridCol w="1709689"/>
                <a:gridCol w="2117910"/>
                <a:gridCol w="2011889"/>
              </a:tblGrid>
              <a:tr h="120424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Программа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% школ, 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внедряющих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программу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Кол-во детей в классах, внедряющих программу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Кол-во родителей, посетивших родительские собрания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%  родителей</a:t>
                      </a: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,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1600" dirty="0">
                          <a:latin typeface="Times New Roman"/>
                          <a:ea typeface="Calibri"/>
                          <a:cs typeface="Times New Roman"/>
                        </a:rPr>
                        <a:t>посетивших занятия по программе </a:t>
                      </a:r>
                      <a:endParaRPr lang="ru-RU" sz="14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06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Уровень 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1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1-2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88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5512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4900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95,29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3-4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5964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5164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82,42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5-6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5457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4708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86,27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7-8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94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5213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4294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82,37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9-11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92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4877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3970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81,4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060">
                <a:tc gridSpan="5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Уровень 2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301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1-4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87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275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270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solidFill>
                            <a:srgbClr val="0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98,18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5-8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90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438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438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10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9-11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70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200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200  </a:t>
                      </a:r>
                      <a:endParaRPr lang="ru-RU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ru-RU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476746"/>
            <a:ext cx="9144000" cy="1523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Количественные показатели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реализации программ для родителей </a:t>
            </a:r>
          </a:p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3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Calibri" pitchFamily="34" charset="0"/>
                <a:cs typeface="Times New Roman" pitchFamily="18" charset="0"/>
              </a:rPr>
              <a:t>по состоянию на 2 полугодие 2013 года</a:t>
            </a:r>
            <a:endParaRPr kumimoji="0" lang="ru-RU" sz="23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/>
            </a:r>
            <a:br>
              <a:rPr lang="ru-RU" sz="4000" b="1" dirty="0" smtClean="0"/>
            </a:br>
            <a:r>
              <a:rPr lang="ru-RU" sz="4000" b="1" dirty="0" smtClean="0"/>
              <a:t>Оптимизация межличностных отношений в школе и в семье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/>
            <a:r>
              <a:rPr lang="ru-RU" dirty="0" smtClean="0"/>
              <a:t>необходимо разговаривать с ребенком, задавать ему вопросы о его состоянии, вести беседы о будущем, строить планы</a:t>
            </a:r>
          </a:p>
          <a:p>
            <a:pPr lvl="0" algn="just"/>
            <a:r>
              <a:rPr lang="ru-RU" dirty="0" smtClean="0"/>
              <a:t>родителям заняться с ребенком новыми делами. Каждый день узнавать что-нибудь новое, делать то, что никогда раньше не делали </a:t>
            </a:r>
          </a:p>
          <a:p>
            <a:pPr lvl="0" algn="just"/>
            <a:r>
              <a:rPr lang="ru-RU" dirty="0" smtClean="0"/>
              <a:t>подростку необходимо соблюдать режим дня. Необходимо проследить за тем, чтобы он хорошо высыпался, нормально питался, достаточно времени находился на свежем воздухе, занимался подвижными видами спорта</a:t>
            </a:r>
          </a:p>
          <a:p>
            <a:pPr lvl="0" algn="just"/>
            <a:r>
              <a:rPr lang="ru-RU" dirty="0" smtClean="0"/>
              <a:t>важно вовлекать ребенка в социально-значимые виды деятельности, формировать установки на самореализацию в социально-одобряемых сферах жизнедеятельности (культуре, спорте, искусстве, науке)</a:t>
            </a:r>
          </a:p>
          <a:p>
            <a:pPr algn="just"/>
            <a:endParaRPr lang="ru-RU" dirty="0"/>
          </a:p>
        </p:txBody>
      </p:sp>
    </p:spTree>
  </p:cSld>
  <p:clrMapOvr>
    <a:masterClrMapping/>
  </p:clrMapOvr>
  <p:transition spd="med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5328" y="565780"/>
            <a:ext cx="6192688" cy="720080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3E"/>
                </a:solidFill>
              </a:rPr>
              <a:t>Первичная </a:t>
            </a:r>
            <a:r>
              <a:rPr lang="ru-RU" sz="3600" b="1" dirty="0">
                <a:solidFill>
                  <a:srgbClr val="00003E"/>
                </a:solidFill>
              </a:rPr>
              <a:t>профилактика</a:t>
            </a:r>
            <a:endParaRPr lang="ru-RU" dirty="0">
              <a:solidFill>
                <a:srgbClr val="0000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071546"/>
            <a:ext cx="8503920" cy="55721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     </a:t>
            </a:r>
          </a:p>
          <a:p>
            <a:pPr marL="0" indent="0">
              <a:buNone/>
            </a:pPr>
            <a:r>
              <a:rPr lang="ru-RU" sz="2000" b="1" dirty="0" smtClean="0"/>
              <a:t>     Цель</a:t>
            </a:r>
            <a:r>
              <a:rPr lang="ru-RU" sz="2000" dirty="0" smtClean="0"/>
              <a:t> </a:t>
            </a:r>
            <a:r>
              <a:rPr lang="ru-RU" sz="2000" dirty="0"/>
              <a:t>- выделение групп суицидального риска; сопровождение детей, подростков и их семей группы риска с целью предупреждения самоубийств.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</a:t>
            </a:r>
          </a:p>
          <a:p>
            <a:pPr marL="0" indent="0">
              <a:buNone/>
            </a:pPr>
            <a:r>
              <a:rPr lang="ru-RU" sz="2000" b="1" dirty="0"/>
              <a:t> </a:t>
            </a:r>
            <a:r>
              <a:rPr lang="ru-RU" sz="2000" b="1" dirty="0" smtClean="0"/>
              <a:t>    Мероприятия:</a:t>
            </a:r>
            <a:endParaRPr lang="ru-RU" sz="2000" b="1" dirty="0"/>
          </a:p>
          <a:p>
            <a:pPr lvl="0"/>
            <a:r>
              <a:rPr lang="ru-RU" sz="2000" dirty="0"/>
              <a:t>Диагностика склонности к суицидальному поведению;</a:t>
            </a:r>
          </a:p>
          <a:p>
            <a:pPr lvl="0"/>
            <a:r>
              <a:rPr lang="ru-RU" sz="2000" dirty="0"/>
              <a:t>Индивидуальные и групповые занятия по обучению проблем-разрешающего поведения, поиска социальной поддержки, ее восприятия и оказания, повышению самооценки, развитию адекватного отношения к собственной личности, эмпатии; </a:t>
            </a:r>
          </a:p>
          <a:p>
            <a:pPr lvl="0"/>
            <a:r>
              <a:rPr lang="ru-RU" sz="2000" dirty="0"/>
              <a:t>Разработка плана действий в учреждении в случае самоубийства, в котором должны быть процедуры действия при выявлении учащегося группы риска, действия при угрозе самоубийства и после самоубийства </a:t>
            </a:r>
          </a:p>
          <a:p>
            <a:endParaRPr lang="ru-RU" sz="2200" dirty="0">
              <a:solidFill>
                <a:srgbClr val="00003E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57" r="23433"/>
          <a:stretch>
            <a:fillRect/>
          </a:stretch>
        </p:blipFill>
        <p:spPr bwMode="auto">
          <a:xfrm>
            <a:off x="6429388" y="214314"/>
            <a:ext cx="2448496" cy="107154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4299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Направления  профилактической и коррекционной работы по предотвращению суицидальных попыток среди учащихся </a:t>
            </a:r>
            <a:r>
              <a:rPr lang="ru-RU" sz="1800" dirty="0" smtClean="0"/>
              <a:t/>
            </a:r>
            <a:br>
              <a:rPr lang="ru-RU" sz="1800" dirty="0" smtClean="0"/>
            </a:b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35480"/>
            <a:ext cx="8686800" cy="4922520"/>
          </a:xfrm>
        </p:spPr>
        <p:txBody>
          <a:bodyPr>
            <a:normAutofit fontScale="92500"/>
          </a:bodyPr>
          <a:lstStyle/>
          <a:p>
            <a:pPr lvl="1"/>
            <a:r>
              <a:rPr lang="ru-RU" dirty="0" smtClean="0"/>
              <a:t>просвещение детей и родителей;</a:t>
            </a:r>
            <a:endParaRPr lang="ru-RU" sz="1800" dirty="0" smtClean="0"/>
          </a:p>
          <a:p>
            <a:pPr lvl="1"/>
            <a:r>
              <a:rPr lang="ru-RU" dirty="0" smtClean="0"/>
              <a:t>диагностика тревожности, агрессивности, общего эмоционального состояния учащихся;</a:t>
            </a:r>
            <a:endParaRPr lang="ru-RU" sz="1800" dirty="0" smtClean="0"/>
          </a:p>
          <a:p>
            <a:pPr lvl="1"/>
            <a:r>
              <a:rPr lang="ru-RU" dirty="0" smtClean="0"/>
              <a:t>консультирование учащихся и их родителей по проблемам школьной жизни;</a:t>
            </a:r>
            <a:endParaRPr lang="ru-RU" sz="1800" dirty="0" smtClean="0"/>
          </a:p>
          <a:p>
            <a:pPr lvl="1"/>
            <a:r>
              <a:rPr lang="ru-RU" dirty="0" smtClean="0"/>
              <a:t>развивающая работа с одаренными детьми;</a:t>
            </a:r>
            <a:endParaRPr lang="ru-RU" sz="1800" dirty="0" smtClean="0"/>
          </a:p>
          <a:p>
            <a:pPr lvl="1"/>
            <a:r>
              <a:rPr lang="ru-RU" dirty="0" smtClean="0"/>
              <a:t>определение школьной зрелости будущих первоклассников (в перспективе решает проблемы в обучении);</a:t>
            </a:r>
            <a:endParaRPr lang="ru-RU" sz="1800" dirty="0" smtClean="0"/>
          </a:p>
          <a:p>
            <a:pPr lvl="1"/>
            <a:r>
              <a:rPr lang="ru-RU" dirty="0" smtClean="0"/>
              <a:t>коррекционно-развивающая работа (по программам подготовки к ЕГЭ, коррекции агрессивности, стрессовых состояний, выработке навыков </a:t>
            </a:r>
            <a:r>
              <a:rPr lang="ru-RU" dirty="0" err="1" smtClean="0"/>
              <a:t>саморегуляции</a:t>
            </a:r>
            <a:r>
              <a:rPr lang="ru-RU" dirty="0" smtClean="0"/>
              <a:t>);</a:t>
            </a:r>
            <a:endParaRPr lang="ru-RU" sz="1800" dirty="0" smtClean="0"/>
          </a:p>
          <a:p>
            <a:pPr lvl="1"/>
            <a:r>
              <a:rPr lang="ru-RU" dirty="0" smtClean="0"/>
              <a:t>комплексная работа по профилактическим  программам.</a:t>
            </a:r>
            <a:endParaRPr lang="ru-RU" sz="1800" dirty="0" smtClean="0"/>
          </a:p>
        </p:txBody>
      </p:sp>
    </p:spTree>
  </p:cSld>
  <p:clrMapOvr>
    <a:masterClrMapping/>
  </p:clrMapOvr>
  <p:transition spd="med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1142992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altLang="ru-RU" sz="28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/>
            </a:r>
            <a:br>
              <a:rPr lang="ru-RU" altLang="ru-RU" sz="28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ru-RU" altLang="ru-RU" sz="2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В Республике Татарстан функционируют 6 детских телефонов доверия, подключенных к единому общероссийскому телефонному номеру 8-800-2000-122</a:t>
            </a:r>
          </a:p>
        </p:txBody>
      </p:sp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428625" y="2513030"/>
            <a:ext cx="8215313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400" dirty="0"/>
              <a:t>Необходимо организовать информирование учащихся общеобразовательных организаций о действующих в республике и муниципальных образованиях службах экстренной психологической помощи для детей и подростков (телефоны доверия), обновить информационные стенды в образовательных учреждениях, записи о номере единого общероссийского детского телефона доверия в школьных дневниках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1142992"/>
            <a:ext cx="8229600" cy="1143000"/>
          </a:xfrm>
        </p:spPr>
        <p:txBody>
          <a:bodyPr>
            <a:normAutofit fontScale="90000"/>
          </a:bodyPr>
          <a:lstStyle/>
          <a:p>
            <a:pPr algn="just"/>
            <a:r>
              <a:rPr lang="ru-RU" altLang="ru-RU" sz="28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/>
            </a:r>
            <a:br>
              <a:rPr lang="ru-RU" altLang="ru-RU" sz="28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ru-RU" altLang="ru-RU" sz="2800" b="1" i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>В Республике Татарстан функционируют 6 детских телефонов доверия, подключенных к единому общероссийскому телефонному номеру 8-800-2000-122</a:t>
            </a:r>
          </a:p>
        </p:txBody>
      </p:sp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428625" y="2513030"/>
            <a:ext cx="8215313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/>
            <a:r>
              <a:rPr lang="ru-RU" altLang="ru-RU" sz="2400" dirty="0"/>
              <a:t>Необходимо организовать информирование учащихся общеобразовательных организаций о действующих в республике и муниципальных образованиях службах экстренной психологической помощи для детей и подростков (телефоны доверия), обновить информационные стенды в образовательных учреждениях, записи о номере единого общероссийского детского телефона доверия в школьных дневниках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143000"/>
          </a:xfrm>
        </p:spPr>
        <p:txBody>
          <a:bodyPr>
            <a:noAutofit/>
          </a:bodyPr>
          <a:lstStyle/>
          <a:p>
            <a:pPr algn="r"/>
            <a:r>
              <a:rPr lang="ru-RU" altLang="ru-RU" sz="40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  <a:t/>
            </a:r>
            <a:br>
              <a:rPr lang="ru-RU" altLang="ru-RU" sz="4000" b="1" dirty="0" smtClean="0">
                <a:solidFill>
                  <a:srgbClr val="C00000"/>
                </a:solidFill>
                <a:latin typeface="Arial" charset="0"/>
                <a:cs typeface="Arial" charset="0"/>
              </a:rPr>
            </a:br>
            <a:r>
              <a:rPr lang="ru-RU" sz="4000" b="1" dirty="0" smtClean="0"/>
              <a:t>Павел Астахов о проблеме: </a:t>
            </a:r>
            <a:endParaRPr lang="ru-RU" altLang="ru-RU" sz="4000" b="1" i="1" dirty="0" smtClean="0">
              <a:solidFill>
                <a:srgbClr val="C00000"/>
              </a:solidFill>
              <a:latin typeface="Arial" charset="0"/>
              <a:cs typeface="Arial" charset="0"/>
            </a:endParaRPr>
          </a:p>
        </p:txBody>
      </p:sp>
      <p:sp>
        <p:nvSpPr>
          <p:cNvPr id="15363" name="Прямоугольник 4"/>
          <p:cNvSpPr>
            <a:spLocks noChangeArrowheads="1"/>
          </p:cNvSpPr>
          <p:nvPr/>
        </p:nvSpPr>
        <p:spPr bwMode="auto">
          <a:xfrm>
            <a:off x="428625" y="1571612"/>
            <a:ext cx="8215313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dirty="0" smtClean="0"/>
              <a:t>«…Зачастую дети принимают все, что видят по телевизору и в Интернете, за чистую монету. В силу возраста, отсутствия жизненного опыта и знаний в области </a:t>
            </a:r>
            <a:r>
              <a:rPr lang="ru-RU" sz="2800" dirty="0" err="1" smtClean="0"/>
              <a:t>медиаграмотности</a:t>
            </a:r>
            <a:r>
              <a:rPr lang="ru-RU" sz="2800" dirty="0" smtClean="0"/>
              <a:t> они не всегда умеют распознать </a:t>
            </a:r>
            <a:r>
              <a:rPr lang="ru-RU" sz="2800" dirty="0" err="1" smtClean="0"/>
              <a:t>манипулятивные</a:t>
            </a:r>
            <a:r>
              <a:rPr lang="ru-RU" sz="2800" dirty="0" smtClean="0"/>
              <a:t> техники, используемые при подаче рекламной и иной информации, не анализируют степень достоверности информации и подлинность ее источников…. Они должны знать, какие опасности подстерегают их в сети и как их избежать…» </a:t>
            </a:r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41751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Интернет-угрозы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714356"/>
            <a:ext cx="8229600" cy="6143644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sz="2400" b="1" u="sng" dirty="0" err="1">
                <a:effectLst/>
              </a:rPr>
              <a:t>Киберунижение</a:t>
            </a:r>
            <a:r>
              <a:rPr lang="ru-RU" sz="2400" dirty="0">
                <a:effectLst/>
              </a:rPr>
              <a:t> </a:t>
            </a:r>
            <a:r>
              <a:rPr lang="ru-RU" sz="2400" dirty="0" smtClean="0">
                <a:effectLst/>
              </a:rPr>
              <a:t>(</a:t>
            </a:r>
            <a:r>
              <a:rPr lang="ru-RU" sz="2400" dirty="0" err="1" smtClean="0">
                <a:effectLst/>
              </a:rPr>
              <a:t>кибербуллинг</a:t>
            </a:r>
            <a:r>
              <a:rPr lang="ru-RU" sz="2400" dirty="0" smtClean="0">
                <a:effectLst/>
              </a:rPr>
              <a:t>)– </a:t>
            </a:r>
            <a:r>
              <a:rPr lang="ru-RU" sz="2400" dirty="0">
                <a:effectLst/>
              </a:rPr>
              <a:t>распространение унижающей достоинство конкретного ребенка информации (изображений, видео, текста) в Интернете, а также использование Интернета для оскорблений и травли ребенка. Может привести к </a:t>
            </a:r>
            <a:r>
              <a:rPr lang="ru-RU" sz="2400" dirty="0" smtClean="0">
                <a:effectLst/>
              </a:rPr>
              <a:t>суициду.</a:t>
            </a:r>
          </a:p>
          <a:p>
            <a:pPr>
              <a:defRPr/>
            </a:pPr>
            <a:r>
              <a:rPr lang="ru-RU" sz="2400" b="1" u="sng" dirty="0" err="1" smtClean="0">
                <a:effectLst/>
              </a:rPr>
              <a:t>Киберпреследование</a:t>
            </a:r>
            <a:r>
              <a:rPr lang="ru-RU" sz="2400" b="1" u="sng" dirty="0" smtClean="0">
                <a:effectLst/>
              </a:rPr>
              <a:t> </a:t>
            </a:r>
            <a:r>
              <a:rPr lang="ru-RU" sz="2400" b="1" dirty="0" smtClean="0">
                <a:effectLst/>
              </a:rPr>
              <a:t> - </a:t>
            </a:r>
            <a:r>
              <a:rPr lang="ru-RU" sz="2400" dirty="0">
                <a:effectLst/>
              </a:rPr>
              <a:t>н</a:t>
            </a:r>
            <a:r>
              <a:rPr lang="ru-RU" sz="2400" dirty="0" smtClean="0">
                <a:effectLst/>
              </a:rPr>
              <a:t>аиболее опасный вид </a:t>
            </a:r>
            <a:r>
              <a:rPr lang="ru-RU" sz="2400" dirty="0" err="1">
                <a:effectLst/>
              </a:rPr>
              <a:t>кибербуллинга</a:t>
            </a:r>
            <a:r>
              <a:rPr lang="ru-RU" sz="2400" dirty="0">
                <a:effectLst/>
              </a:rPr>
              <a:t> </a:t>
            </a:r>
            <a:r>
              <a:rPr lang="ru-RU" sz="2400" dirty="0" smtClean="0">
                <a:effectLst/>
              </a:rPr>
              <a:t>, это </a:t>
            </a:r>
            <a:r>
              <a:rPr lang="ru-RU" sz="2400" b="1" dirty="0" smtClean="0">
                <a:effectLst/>
              </a:rPr>
              <a:t> </a:t>
            </a:r>
            <a:r>
              <a:rPr lang="ru-RU" sz="2400" dirty="0">
                <a:effectLst/>
              </a:rPr>
              <a:t>скрытое выслеживание жертвы с целью организации нападения, избиения, изнасилования и т.д., а также </a:t>
            </a:r>
            <a:r>
              <a:rPr lang="ru-RU" sz="2400" b="1" i="1" dirty="0" err="1">
                <a:effectLst/>
              </a:rPr>
              <a:t>хеппислепинг</a:t>
            </a:r>
            <a:r>
              <a:rPr lang="ru-RU" sz="2400" b="1" dirty="0">
                <a:effectLst/>
              </a:rPr>
              <a:t> (</a:t>
            </a:r>
            <a:r>
              <a:rPr lang="ru-RU" sz="2400" dirty="0" err="1">
                <a:effectLst/>
              </a:rPr>
              <a:t>Happy</a:t>
            </a:r>
            <a:r>
              <a:rPr lang="ru-RU" sz="2400" dirty="0">
                <a:effectLst/>
              </a:rPr>
              <a:t> </a:t>
            </a:r>
            <a:r>
              <a:rPr lang="ru-RU" sz="2400" dirty="0" err="1">
                <a:effectLst/>
              </a:rPr>
              <a:t>Slapping</a:t>
            </a:r>
            <a:r>
              <a:rPr lang="ru-RU" sz="2400" dirty="0">
                <a:effectLst/>
              </a:rPr>
              <a:t> — счастливое хлопанье, радостное избиение) — видеоролики с записями реальных сцен насилия. Эти ролики размещают в интернете, где их могут просматривать тысячи людей, без согласия жертвы. </a:t>
            </a:r>
            <a:endParaRPr lang="ru-RU" sz="2400" dirty="0" smtClean="0">
              <a:effectLst/>
            </a:endParaRPr>
          </a:p>
          <a:p>
            <a:pPr>
              <a:defRPr/>
            </a:pPr>
            <a:r>
              <a:rPr lang="ru-RU" sz="2400" b="1" u="sng" dirty="0" smtClean="0"/>
              <a:t>Личные встречи с виртуальными знакомыми</a:t>
            </a:r>
            <a:r>
              <a:rPr lang="ru-RU" sz="2400" dirty="0" smtClean="0"/>
              <a:t> в реальной жизни, о которых родители могут ничего не знать. Главное средство защиты от педофила – ребенок должен твердо усвоить, что виртуальные знакомые должны оставаться виртуальными. То есть </a:t>
            </a:r>
            <a:r>
              <a:rPr lang="ru-RU" sz="2400" b="1" dirty="0" smtClean="0"/>
              <a:t>– никаких встреч в реальном мире с теми друзьями, которых он обрел в Интернете.</a:t>
            </a:r>
            <a:r>
              <a:rPr lang="ru-RU" sz="2400" dirty="0" smtClean="0"/>
              <a:t> </a:t>
            </a:r>
            <a:endParaRPr lang="ru-RU" sz="2400" dirty="0" smtClean="0">
              <a:effectLst/>
            </a:endParaRPr>
          </a:p>
          <a:p>
            <a:pPr>
              <a:defRPr/>
            </a:pPr>
            <a:endParaRPr lang="ru-RU" sz="2400" dirty="0" smtClean="0">
              <a:effectLst/>
            </a:endParaRPr>
          </a:p>
          <a:p>
            <a:pPr marL="0" indent="0">
              <a:buFont typeface="Wingdings" pitchFamily="2" charset="2"/>
              <a:buNone/>
              <a:defRPr/>
            </a:pPr>
            <a:endParaRPr lang="ru-RU" sz="2400" dirty="0">
              <a:effectLst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777875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Интернет - угрозы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857892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ru-RU" sz="2800" b="1" u="sng" dirty="0" smtClean="0"/>
              <a:t>Вовлечение ребенка в сексуальные действия через Интернет</a:t>
            </a:r>
            <a:r>
              <a:rPr lang="ru-RU" sz="2800" dirty="0" smtClean="0"/>
              <a:t>. С ребенком в Интернете выходит на контакт педофил (нередко представляющийся сверстником) и входит в доверие к ребенку. Целью педофила является реальная встреча для совершения сексуальных действий или вовлечение ребенка в сексуальные действия через Интернет посредством </a:t>
            </a:r>
            <a:r>
              <a:rPr lang="ru-RU" sz="2800" dirty="0" err="1" smtClean="0"/>
              <a:t>веб-камеры</a:t>
            </a:r>
            <a:r>
              <a:rPr lang="ru-RU" sz="2800" dirty="0" smtClean="0"/>
              <a:t>. </a:t>
            </a:r>
          </a:p>
          <a:p>
            <a:pPr>
              <a:defRPr/>
            </a:pPr>
            <a:r>
              <a:rPr lang="ru-RU" sz="2800" b="1" u="sng" dirty="0" smtClean="0">
                <a:effectLst/>
              </a:rPr>
              <a:t>Вовлечение </a:t>
            </a:r>
            <a:r>
              <a:rPr lang="ru-RU" sz="2800" b="1" u="sng" dirty="0">
                <a:effectLst/>
              </a:rPr>
              <a:t>несовершеннолетних в преступные и экстремистские группировки</a:t>
            </a:r>
            <a:r>
              <a:rPr lang="ru-RU" sz="2800" u="sng" dirty="0" smtClean="0">
                <a:effectLst/>
              </a:rPr>
              <a:t>. </a:t>
            </a:r>
            <a:r>
              <a:rPr lang="ru-RU" sz="2800" dirty="0" smtClean="0">
                <a:effectLst/>
              </a:rPr>
              <a:t>Опасность заключается в трансляции деструктивного мировоззрения подростку и направления его повседневной деятельности в деструктивное русло.</a:t>
            </a:r>
          </a:p>
          <a:p>
            <a:pPr>
              <a:defRPr/>
            </a:pPr>
            <a:r>
              <a:rPr lang="ru-RU" sz="2800" b="1" u="sng" dirty="0" smtClean="0">
                <a:effectLst/>
              </a:rPr>
              <a:t>Пропаганда и популяризации потребления наркотиков среди подростков и молодежи</a:t>
            </a:r>
            <a:r>
              <a:rPr lang="ru-RU" sz="2800" u="sng" dirty="0" smtClean="0">
                <a:effectLst/>
              </a:rPr>
              <a:t>.</a:t>
            </a:r>
            <a:r>
              <a:rPr lang="ru-RU" sz="2800" dirty="0" smtClean="0">
                <a:effectLst/>
              </a:rPr>
              <a:t> Подросткам предлагаются рецепты изготовления одурманивающих веществ и смесей из подручных материалов, а также предоставляется возможность приобретения подобных средств. </a:t>
            </a: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62"/>
            <a:ext cx="8229600" cy="1143000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Интернет - угрозы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43891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b="1" u="sng" dirty="0" smtClean="0">
                <a:effectLst/>
              </a:rPr>
              <a:t>Вовлечение несовершеннолетних в деструктивные религиозные секты</a:t>
            </a:r>
            <a:endParaRPr lang="ru-RU" sz="2400" b="1" u="sng" dirty="0">
              <a:effectLst/>
            </a:endParaRP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sz="2400" dirty="0" smtClean="0">
                <a:effectLst/>
              </a:rPr>
              <a:t> </a:t>
            </a:r>
            <a:r>
              <a:rPr lang="ru-RU" sz="2400" dirty="0">
                <a:effectLst/>
              </a:rPr>
              <a:t>Главная проблема деструктивных сект в сети – это предоставление ложной информации. Попасть под негативное влияние секты </a:t>
            </a:r>
            <a:r>
              <a:rPr lang="ru-RU" sz="2400" dirty="0" smtClean="0">
                <a:effectLst/>
              </a:rPr>
              <a:t>через ее  </a:t>
            </a:r>
            <a:r>
              <a:rPr lang="ru-RU" sz="2400" dirty="0">
                <a:effectLst/>
              </a:rPr>
              <a:t>сайт очень легко – если ребенок читает в сети соответствующий материал, смотрит видео и фото-информацию, то он уже вступает во взаимодействие с вербовщиком секты, невольно участвует в психологической игре организаторов секты, нередко попадая от них в зависимость</a:t>
            </a:r>
            <a:r>
              <a:rPr lang="ru-RU" sz="2400" dirty="0" smtClean="0">
                <a:effectLst/>
              </a:rPr>
              <a:t>.</a:t>
            </a:r>
          </a:p>
          <a:p>
            <a:pPr marL="0" indent="0" algn="just">
              <a:defRPr/>
            </a:pPr>
            <a:r>
              <a:rPr lang="ru-RU" sz="2400" b="1" u="sng" dirty="0" smtClean="0"/>
              <a:t>Пропаганда суицидального поведения</a:t>
            </a:r>
            <a:r>
              <a:rPr lang="ru-RU" sz="2400" b="1" i="1" dirty="0" smtClean="0"/>
              <a:t>, </a:t>
            </a:r>
            <a:r>
              <a:rPr lang="ru-RU" sz="2400" dirty="0" smtClean="0"/>
              <a:t>может быть весьма опасной для неокрепшей детской психики. Ребенок на веру принимает многие сомнительные идеи, особенно, если они грамотно изложены. Например, о том, как лучше покончить с собой. </a:t>
            </a:r>
            <a:endParaRPr lang="en-US" sz="2400" b="1" dirty="0">
              <a:effectLst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57" r="23433"/>
          <a:stretch>
            <a:fillRect/>
          </a:stretch>
        </p:blipFill>
        <p:spPr bwMode="auto">
          <a:xfrm>
            <a:off x="251520" y="214314"/>
            <a:ext cx="2448496" cy="107154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357422" y="3504428"/>
            <a:ext cx="6552728" cy="781828"/>
          </a:xfrm>
        </p:spPr>
        <p:txBody>
          <a:bodyPr>
            <a:normAutofit fontScale="90000"/>
          </a:bodyPr>
          <a:lstStyle/>
          <a:p>
            <a:pPr algn="r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«</a:t>
            </a:r>
            <a:r>
              <a:rPr lang="ru-RU" sz="2700" b="1" dirty="0" smtClean="0">
                <a:solidFill>
                  <a:srgbClr val="00003E"/>
                </a:solidFill>
              </a:rPr>
              <a:t>Россия занимает по числу суицидов детей и подростков 6 место в мире. Их частота среди детей составляет 3,5 на 100 тысяч, среди подростков – 19,8 на 100 тыс. соответствующего населения»</a:t>
            </a:r>
            <a:br>
              <a:rPr lang="ru-RU" sz="2700" b="1" dirty="0" smtClean="0">
                <a:solidFill>
                  <a:srgbClr val="00003E"/>
                </a:solidFill>
              </a:rPr>
            </a:br>
            <a:r>
              <a:rPr lang="ru-RU" sz="2700" b="1" dirty="0" smtClean="0">
                <a:solidFill>
                  <a:srgbClr val="00003E"/>
                </a:solidFill>
              </a:rPr>
              <a:t/>
            </a:r>
            <a:br>
              <a:rPr lang="ru-RU" sz="2700" b="1" dirty="0" smtClean="0">
                <a:solidFill>
                  <a:srgbClr val="00003E"/>
                </a:solidFill>
              </a:rPr>
            </a:br>
            <a:r>
              <a:rPr lang="ru-RU" sz="2700" b="1" dirty="0" smtClean="0">
                <a:solidFill>
                  <a:srgbClr val="00003E"/>
                </a:solidFill>
              </a:rPr>
              <a:t>П.Астахов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sz="2700" dirty="0">
              <a:solidFill>
                <a:srgbClr val="00003E"/>
              </a:solidFill>
            </a:endParaRPr>
          </a:p>
        </p:txBody>
      </p:sp>
      <p:graphicFrame>
        <p:nvGraphicFramePr>
          <p:cNvPr id="7" name="Объект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274314178"/>
              </p:ext>
            </p:extLst>
          </p:nvPr>
        </p:nvGraphicFramePr>
        <p:xfrm>
          <a:off x="357158" y="2857496"/>
          <a:ext cx="8504238" cy="3755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/>
          <a:lstStyle/>
          <a:p>
            <a:pPr algn="ctr">
              <a:defRPr/>
            </a:pPr>
            <a:r>
              <a:rPr lang="ru-RU" dirty="0" smtClean="0"/>
              <a:t>Интернет и детский суицид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3891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800" b="1" dirty="0" smtClean="0">
                <a:effectLst/>
              </a:rPr>
              <a:t>«…</a:t>
            </a:r>
            <a:r>
              <a:rPr lang="ru-RU" sz="2800" dirty="0" smtClean="0">
                <a:effectLst/>
              </a:rPr>
              <a:t>корреспондент "РГ" зашел в Интернет, запросив способы самоубийства. На запрос нашлось три миллиона ответов, со ссылками на различные сайты. ...Поразили все, но один особенно. Страничка - в клеточку, как в школьной тетрадке. Даже из этой детали ясно, для кого сайт рассчитан. В советах предусмотрено все, даже время: "Вечер или ночь в пятницу - оптимальное время, если вы живете отдельно, никто не хватится вас до понедельника. Заблокируйте все двери, какие сможете…".</a:t>
            </a:r>
          </a:p>
          <a:p>
            <a:pPr>
              <a:defRPr/>
            </a:pPr>
            <a:endParaRPr lang="en-US" sz="28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337"/>
          </a:xfrm>
        </p:spPr>
        <p:txBody>
          <a:bodyPr/>
          <a:lstStyle/>
          <a:p>
            <a:pPr>
              <a:defRPr/>
            </a:pPr>
            <a:r>
              <a:rPr lang="ru-RU" dirty="0" smtClean="0"/>
              <a:t>Последствия  </a:t>
            </a:r>
            <a:r>
              <a:rPr lang="ru-RU" dirty="0" err="1" smtClean="0"/>
              <a:t>кибербуллинга</a:t>
            </a:r>
            <a:endParaRPr lang="en-US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57333"/>
            <a:ext cx="8229600" cy="5000625"/>
          </a:xfrm>
        </p:spPr>
        <p:txBody>
          <a:bodyPr>
            <a:normAutofit/>
          </a:bodyPr>
          <a:lstStyle/>
          <a:p>
            <a:pPr algn="just">
              <a:defRPr/>
            </a:pPr>
            <a:r>
              <a:rPr lang="ru-RU" sz="2800" dirty="0" smtClean="0">
                <a:effectLst/>
              </a:rPr>
              <a:t> травмы, </a:t>
            </a:r>
            <a:r>
              <a:rPr lang="ru-RU" sz="2800" dirty="0">
                <a:effectLst/>
              </a:rPr>
              <a:t>нанесенных сверстниками</a:t>
            </a:r>
            <a:r>
              <a:rPr lang="ru-RU" sz="2800" dirty="0" smtClean="0">
                <a:effectLst/>
              </a:rPr>
              <a:t>,</a:t>
            </a:r>
          </a:p>
          <a:p>
            <a:pPr algn="just">
              <a:defRPr/>
            </a:pPr>
            <a:r>
              <a:rPr lang="ru-RU" sz="2800" dirty="0">
                <a:effectLst/>
              </a:rPr>
              <a:t>т</a:t>
            </a:r>
            <a:r>
              <a:rPr lang="ru-RU" sz="2800" dirty="0" smtClean="0">
                <a:effectLst/>
              </a:rPr>
              <a:t>рагическая смерть, </a:t>
            </a:r>
          </a:p>
          <a:p>
            <a:pPr algn="just">
              <a:defRPr/>
            </a:pPr>
            <a:r>
              <a:rPr lang="ru-RU" sz="2800" dirty="0" smtClean="0">
                <a:effectLst/>
              </a:rPr>
              <a:t>попытки суицидов.</a:t>
            </a:r>
          </a:p>
          <a:p>
            <a:pPr marL="0" indent="0" algn="just">
              <a:buFont typeface="Wingdings" pitchFamily="2" charset="2"/>
              <a:buNone/>
              <a:defRPr/>
            </a:pPr>
            <a:r>
              <a:rPr lang="ru-RU" sz="2800" dirty="0">
                <a:effectLst/>
              </a:rPr>
              <a:t>Взрослые пока мало задумываются об опасностях обширной </a:t>
            </a:r>
            <a:r>
              <a:rPr lang="ru-RU" sz="2800" dirty="0" err="1">
                <a:effectLst/>
              </a:rPr>
              <a:t>кибер</a:t>
            </a:r>
            <a:r>
              <a:rPr lang="ru-RU" sz="2800" dirty="0">
                <a:effectLst/>
              </a:rPr>
              <a:t>-практики своих </a:t>
            </a:r>
            <a:r>
              <a:rPr lang="ru-RU" sz="2800" dirty="0" smtClean="0">
                <a:effectLst/>
              </a:rPr>
              <a:t>детей. </a:t>
            </a:r>
            <a:r>
              <a:rPr lang="ru-RU" sz="2800" dirty="0" err="1" smtClean="0">
                <a:effectLst/>
              </a:rPr>
              <a:t>Кибербуллинг</a:t>
            </a:r>
            <a:r>
              <a:rPr lang="ru-RU" sz="2800" dirty="0" smtClean="0">
                <a:effectLst/>
              </a:rPr>
              <a:t> </a:t>
            </a:r>
            <a:r>
              <a:rPr lang="ru-RU" sz="2800" dirty="0">
                <a:effectLst/>
              </a:rPr>
              <a:t>остается невидимым, а нанесенный им ущерб — нераспознанным. Но вполне реальным, несмотря на виртуальность этой проблемы</a:t>
            </a:r>
            <a:r>
              <a:rPr lang="ru-RU" sz="2800" dirty="0" smtClean="0">
                <a:effectLst/>
              </a:rPr>
              <a:t>.</a:t>
            </a:r>
            <a:endParaRPr lang="en-US" sz="2800" dirty="0">
              <a:effectLst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ru-RU" dirty="0" smtClean="0"/>
              <a:t>Предупреждение </a:t>
            </a:r>
            <a:r>
              <a:rPr lang="ru-RU" dirty="0" err="1" smtClean="0"/>
              <a:t>кибербуллинга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ru-RU" dirty="0" smtClean="0"/>
              <a:t>Объясните детям, что при общении в Интернете они должны быть дружелюбными с другими пользователями, ни в коем случае не писать грубых слов – читать грубости также неприятно, как и слышать;</a:t>
            </a:r>
          </a:p>
          <a:p>
            <a:pPr>
              <a:defRPr/>
            </a:pPr>
            <a:r>
              <a:rPr lang="ru-RU" dirty="0" smtClean="0"/>
              <a:t>Научите детей правильно реагировать на обидные слова или действия других пользователей;</a:t>
            </a:r>
          </a:p>
          <a:p>
            <a:pPr>
              <a:defRPr/>
            </a:pPr>
            <a:r>
              <a:rPr lang="ru-RU" dirty="0" smtClean="0"/>
              <a:t>Объясните детям, что нельзя использовать Сеть для хулиганства, распространения сплетен или угроз;</a:t>
            </a:r>
          </a:p>
          <a:p>
            <a:pPr>
              <a:defRPr/>
            </a:pPr>
            <a:r>
              <a:rPr lang="ru-RU" dirty="0" smtClean="0"/>
              <a:t>Старайтесь следить за тем, что Ваш ребенок делает в Интернете, а также следите за его настроением после пользования Сетью.</a:t>
            </a:r>
          </a:p>
          <a:p>
            <a:pPr>
              <a:defRPr/>
            </a:pPr>
            <a:endParaRPr lang="en-US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6147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altLang="ru-RU" smtClean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A8608D8-E8F1-499E-A3E4-9F531573721B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  <p:pic>
        <p:nvPicPr>
          <p:cNvPr id="6149" name="Рисунок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71414"/>
            <a:ext cx="885828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4000" dirty="0"/>
              <a:t>Р</a:t>
            </a:r>
            <a:r>
              <a:rPr lang="ru-RU" sz="4000" dirty="0" smtClean="0"/>
              <a:t>ебенок стал жертвой </a:t>
            </a:r>
            <a:r>
              <a:rPr lang="ru-RU" sz="4000" dirty="0" err="1" smtClean="0"/>
              <a:t>кибербуллинга</a:t>
            </a:r>
            <a:r>
              <a:rPr lang="ru-RU" sz="4000" dirty="0" smtClean="0"/>
              <a:t>?</a:t>
            </a:r>
            <a:endParaRPr lang="en-US" sz="40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38912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2400" dirty="0" smtClean="0"/>
              <a:t>Беспокойное поведение: даже самый замкнутый школьник будет переживать из-за происходящего и обязательно выдаст себя своим поведением. Депрессия и нежелание идти в школу – самые явные признаки того, что ребенок подвергается агрессии.</a:t>
            </a:r>
          </a:p>
          <a:p>
            <a:pPr>
              <a:defRPr/>
            </a:pPr>
            <a:r>
              <a:rPr lang="ru-RU" sz="2400" dirty="0" smtClean="0"/>
              <a:t>Неприязнь к Интернету: Если ребенок любил проводить время в Интернете и внезапно перестал это делать, следует выяснить причину. </a:t>
            </a:r>
          </a:p>
          <a:p>
            <a:pPr>
              <a:defRPr/>
            </a:pPr>
            <a:r>
              <a:rPr lang="ru-RU" sz="2400" dirty="0" smtClean="0"/>
              <a:t>Нервозность при получении новых сообщений: негативная реакция ребенка на звук письма на электронную почту должна насторожить родителя. Если ребенок регулярно получает сообщения, которые расстраивают его, поговорите с ним и обсудите содержание этих сообщений.</a:t>
            </a:r>
          </a:p>
          <a:p>
            <a:pPr>
              <a:defRPr/>
            </a:pPr>
            <a:endParaRPr lang="en-US" sz="2400" dirty="0"/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84032"/>
            <a:ext cx="6056198" cy="758952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solidFill>
                  <a:srgbClr val="00003E"/>
                </a:solidFill>
              </a:rPr>
              <a:t>Вторичная профилактика</a:t>
            </a:r>
            <a:endParaRPr lang="ru-RU" dirty="0">
              <a:solidFill>
                <a:srgbClr val="00003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500174"/>
            <a:ext cx="8503920" cy="507209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b="1" dirty="0" smtClean="0"/>
              <a:t>Цель </a:t>
            </a:r>
            <a:r>
              <a:rPr lang="ru-RU" sz="2000" b="1" dirty="0"/>
              <a:t>- </a:t>
            </a:r>
            <a:r>
              <a:rPr lang="ru-RU" sz="2000" dirty="0"/>
              <a:t>Предотвращение самоубийства.</a:t>
            </a:r>
          </a:p>
          <a:p>
            <a:endParaRPr lang="ru-RU" sz="2000" b="1" u="sng" dirty="0" smtClean="0"/>
          </a:p>
          <a:p>
            <a:pPr marL="0" indent="0">
              <a:buNone/>
            </a:pPr>
            <a:r>
              <a:rPr lang="ru-RU" sz="2000" b="1" dirty="0" smtClean="0"/>
              <a:t>Мероприятия</a:t>
            </a:r>
            <a:endParaRPr lang="ru-RU" sz="2000" dirty="0"/>
          </a:p>
          <a:p>
            <a:pPr lvl="0"/>
            <a:r>
              <a:rPr lang="ru-RU" sz="2000" dirty="0"/>
              <a:t>Оценка риска самоубийства </a:t>
            </a:r>
            <a:r>
              <a:rPr lang="ru-RU" sz="2000" dirty="0" smtClean="0"/>
              <a:t> по </a:t>
            </a:r>
            <a:r>
              <a:rPr lang="ru-RU" sz="2000" dirty="0"/>
              <a:t>схеме: </a:t>
            </a:r>
          </a:p>
          <a:p>
            <a:pPr marL="265113" lvl="0" indent="0">
              <a:buNone/>
            </a:pPr>
            <a:r>
              <a:rPr lang="ru-RU" sz="2000" dirty="0" smtClean="0"/>
              <a:t>1. крайняя </a:t>
            </a:r>
            <a:r>
              <a:rPr lang="ru-RU" sz="2000" dirty="0"/>
              <a:t>(учащийся имеет средство совершения самоубийства, выработан четкий план)  </a:t>
            </a:r>
          </a:p>
          <a:p>
            <a:pPr marL="0" lvl="0" indent="265113">
              <a:buNone/>
            </a:pPr>
            <a:r>
              <a:rPr lang="ru-RU" sz="2000" dirty="0" smtClean="0"/>
              <a:t>2. серьезная </a:t>
            </a:r>
            <a:r>
              <a:rPr lang="ru-RU" sz="2000" dirty="0"/>
              <a:t>(есть план, но нет орудия осуществления) </a:t>
            </a:r>
          </a:p>
          <a:p>
            <a:pPr marL="0" lvl="0" indent="265113">
              <a:buNone/>
            </a:pPr>
            <a:r>
              <a:rPr lang="ru-RU" sz="2000" dirty="0" smtClean="0"/>
              <a:t>3. умеренная </a:t>
            </a:r>
            <a:r>
              <a:rPr lang="ru-RU" sz="2000" dirty="0"/>
              <a:t>(вербализация намерения, но нет плана и орудий).</a:t>
            </a:r>
          </a:p>
          <a:p>
            <a:pPr lvl="0"/>
            <a:r>
              <a:rPr lang="ru-RU" sz="2000" dirty="0"/>
              <a:t>Оповещение соответствующего учреждения психического здоровья, запрос помощи. Оповещение родителей. </a:t>
            </a:r>
          </a:p>
          <a:p>
            <a:pPr lvl="0"/>
            <a:r>
              <a:rPr lang="ru-RU" sz="2000" dirty="0"/>
              <a:t>Разбор случая со школьным персоналом, который был включен в работу, так чтобы он мог выразить свои чувства, переживания, внести предложения относительно стратегий и плана работы. </a:t>
            </a:r>
          </a:p>
          <a:p>
            <a:pPr>
              <a:buNone/>
            </a:pPr>
            <a:endParaRPr lang="ru-RU" sz="2000" dirty="0">
              <a:solidFill>
                <a:srgbClr val="00003E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57" r="23433"/>
          <a:stretch>
            <a:fillRect/>
          </a:stretch>
        </p:blipFill>
        <p:spPr bwMode="auto">
          <a:xfrm>
            <a:off x="6429388" y="214314"/>
            <a:ext cx="2448496" cy="107154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357166"/>
            <a:ext cx="8534400" cy="758952"/>
          </a:xfrm>
        </p:spPr>
        <p:txBody>
          <a:bodyPr>
            <a:noAutofit/>
          </a:bodyPr>
          <a:lstStyle/>
          <a:p>
            <a:pPr algn="l"/>
            <a:r>
              <a:rPr lang="ru-RU" sz="3200" b="1" dirty="0" smtClean="0">
                <a:solidFill>
                  <a:srgbClr val="00003E"/>
                </a:solidFill>
              </a:rPr>
              <a:t>Третичная профилактика</a:t>
            </a:r>
            <a:endParaRPr lang="ru-RU" sz="2800" b="1" dirty="0">
              <a:solidFill>
                <a:srgbClr val="00003E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527048"/>
            <a:ext cx="8503920" cy="53309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b="1" dirty="0" smtClean="0"/>
              <a:t>Цель </a:t>
            </a:r>
            <a:r>
              <a:rPr lang="ru-RU" dirty="0"/>
              <a:t>- Снижение последствий и уменьшение вероятности дальнейших случаев, социальная и психологическая реабилитация суицидентов.</a:t>
            </a:r>
          </a:p>
          <a:p>
            <a:pPr marL="0" indent="0">
              <a:buNone/>
            </a:pPr>
            <a:endParaRPr lang="ru-RU" b="1" u="sng" dirty="0" smtClean="0"/>
          </a:p>
          <a:p>
            <a:pPr marL="0" indent="0">
              <a:buNone/>
            </a:pPr>
            <a:r>
              <a:rPr lang="ru-RU" b="1" u="sng" dirty="0" smtClean="0"/>
              <a:t>Мероприятия.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Работа с детским и педагогическим коллективом, внимание к эмоциональному климату в школе и его изменению.</a:t>
            </a:r>
          </a:p>
          <a:p>
            <a:pPr algn="ctr">
              <a:buNone/>
            </a:pPr>
            <a:endParaRPr lang="ru-RU" b="1" dirty="0">
              <a:solidFill>
                <a:srgbClr val="00003E"/>
              </a:solidFill>
            </a:endParaRP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57" r="23433"/>
          <a:stretch>
            <a:fillRect/>
          </a:stretch>
        </p:blipFill>
        <p:spPr bwMode="auto">
          <a:xfrm>
            <a:off x="6429388" y="214314"/>
            <a:ext cx="2448496" cy="107154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2852"/>
            <a:ext cx="8229600" cy="1143000"/>
          </a:xfrm>
        </p:spPr>
        <p:txBody>
          <a:bodyPr>
            <a:noAutofit/>
          </a:bodyPr>
          <a:lstStyle/>
          <a:p>
            <a:pPr algn="ctr"/>
            <a:r>
              <a:rPr lang="ru-RU" sz="2800" dirty="0" smtClean="0"/>
              <a:t>Факторы, свидетельствующие о том, </a:t>
            </a:r>
            <a:br>
              <a:rPr lang="ru-RU" sz="2800" dirty="0" smtClean="0"/>
            </a:br>
            <a:r>
              <a:rPr lang="ru-RU" sz="2800" dirty="0" smtClean="0"/>
              <a:t>что возможен детский и подростковый суицид</a:t>
            </a:r>
            <a:endParaRPr lang="ru-RU" sz="40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229600" cy="4922520"/>
          </a:xfrm>
        </p:spPr>
        <p:txBody>
          <a:bodyPr>
            <a:noAutofit/>
          </a:bodyPr>
          <a:lstStyle/>
          <a:p>
            <a:pPr lvl="0">
              <a:spcBef>
                <a:spcPts val="0"/>
              </a:spcBef>
            </a:pPr>
            <a:r>
              <a:rPr lang="ru-RU" sz="1800" dirty="0" smtClean="0"/>
              <a:t>Разговоры ребенка о самоубийстве, нездоровые фантазии на эту тему, акцентирование внимания на эпизодах суицидов в фильмах, новостях.</a:t>
            </a:r>
          </a:p>
          <a:p>
            <a:pPr lvl="0">
              <a:spcBef>
                <a:spcPts val="0"/>
              </a:spcBef>
            </a:pPr>
            <a:r>
              <a:rPr lang="ru-RU" sz="1800" dirty="0" smtClean="0"/>
              <a:t>Появление у ребенка литературы о суицидах, просмотр соответствующей информации в интернете.</a:t>
            </a:r>
          </a:p>
          <a:p>
            <a:pPr lvl="0">
              <a:spcBef>
                <a:spcPts val="0"/>
              </a:spcBef>
            </a:pPr>
            <a:r>
              <a:rPr lang="ru-RU" sz="1800" dirty="0" smtClean="0"/>
              <a:t>Попытки ребенка уединиться. Стремление к одиночеству, отказ от общения не всегда свидетельствует о предрасположенности к самоубийству, но всегда говорит о моральном дискомфорте ребенка.</a:t>
            </a:r>
          </a:p>
          <a:p>
            <a:pPr lvl="0">
              <a:spcBef>
                <a:spcPts val="0"/>
              </a:spcBef>
            </a:pPr>
            <a:r>
              <a:rPr lang="ru-RU" sz="1800" dirty="0" smtClean="0"/>
              <a:t>Разговоры и размышления ребенка о том, что он абсолютно никому не нужен, что в том случае, если он исчезнет, его никто не будет искать, и даже не заметит его отсутствия. Ни в коем случае не оставляйте такие заявления без внимания и не подшучивайте над ними. Постарайтесь выяснить причину подобного настроения и убедить ребенка в обратном.</a:t>
            </a:r>
          </a:p>
          <a:p>
            <a:pPr lvl="0">
              <a:spcBef>
                <a:spcPts val="0"/>
              </a:spcBef>
            </a:pPr>
            <a:r>
              <a:rPr lang="ru-RU" sz="1800" dirty="0" smtClean="0"/>
              <a:t>Музыка или живопись могут послужить симптомами о том, что что-то не так. Обращайте внимание на то, какую музыку слушает ребенок.</a:t>
            </a:r>
          </a:p>
          <a:p>
            <a:pPr lvl="0">
              <a:spcBef>
                <a:spcPts val="0"/>
              </a:spcBef>
            </a:pPr>
            <a:r>
              <a:rPr lang="ru-RU" sz="1800" dirty="0" smtClean="0"/>
              <a:t>Тщательно маскируемые попытки ребенка попрощаться с вами – непривычные разговоры о любви к вам, попытки закончить все свои дела как можно быстрее.</a:t>
            </a:r>
          </a:p>
          <a:p>
            <a:pPr lvl="0">
              <a:spcBef>
                <a:spcPts val="0"/>
              </a:spcBef>
            </a:pPr>
            <a:r>
              <a:rPr lang="ru-RU" sz="1800" dirty="0" smtClean="0"/>
              <a:t>Дарение своих любимых и наиболее ценных вещей, с которыми он раньше не расставался, друзьям.</a:t>
            </a:r>
          </a:p>
        </p:txBody>
      </p:sp>
    </p:spTree>
  </p:cSld>
  <p:clrMapOvr>
    <a:masterClrMapping/>
  </p:clrMapOvr>
  <p:transition spd="med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370611"/>
            <a:ext cx="6408712" cy="758952"/>
          </a:xfrm>
        </p:spPr>
        <p:txBody>
          <a:bodyPr>
            <a:normAutofit fontScale="90000"/>
          </a:bodyPr>
          <a:lstStyle/>
          <a:p>
            <a:r>
              <a:rPr lang="ru-RU" sz="3600" b="1" dirty="0" smtClean="0">
                <a:solidFill>
                  <a:srgbClr val="00003E"/>
                </a:solidFill>
              </a:rPr>
              <a:t>Порядок </a:t>
            </a:r>
            <a:r>
              <a:rPr lang="ru-RU" sz="3600" b="1" dirty="0">
                <a:solidFill>
                  <a:srgbClr val="00003E"/>
                </a:solidFill>
              </a:rPr>
              <a:t>информирования о фактах </a:t>
            </a:r>
            <a:r>
              <a:rPr lang="ru-RU" sz="3600" b="1" dirty="0" smtClean="0">
                <a:solidFill>
                  <a:srgbClr val="00003E"/>
                </a:solidFill>
              </a:rPr>
              <a:t>суицидов</a:t>
            </a:r>
            <a:endParaRPr lang="ru-RU" b="1" dirty="0">
              <a:solidFill>
                <a:srgbClr val="00003E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285860"/>
            <a:ext cx="8503920" cy="5143536"/>
          </a:xfrm>
        </p:spPr>
        <p:txBody>
          <a:bodyPr>
            <a:normAutofit/>
          </a:bodyPr>
          <a:lstStyle/>
          <a:p>
            <a:pPr marL="514350" indent="-514350" algn="just">
              <a:buAutoNum type="arabicPeriod"/>
              <a:tabLst>
                <a:tab pos="442913" algn="l"/>
              </a:tabLst>
            </a:pPr>
            <a:r>
              <a:rPr lang="ru-RU" sz="2800" dirty="0" smtClean="0"/>
              <a:t>Руководитель образовательного </a:t>
            </a:r>
            <a:r>
              <a:rPr lang="ru-RU" sz="2800" dirty="0"/>
              <a:t>учреждения </a:t>
            </a:r>
            <a:r>
              <a:rPr lang="ru-RU" sz="2800" dirty="0" smtClean="0"/>
              <a:t>докладывает начальнику управления образования и направляет информацию в письменном виде;</a:t>
            </a:r>
          </a:p>
          <a:p>
            <a:pPr marL="514350" indent="-514350" algn="just">
              <a:buFont typeface="+mj-lt"/>
              <a:buAutoNum type="arabicPeriod"/>
              <a:tabLst>
                <a:tab pos="442913" algn="l"/>
              </a:tabLst>
            </a:pPr>
            <a:endParaRPr lang="ru-RU" sz="2800" dirty="0" smtClean="0"/>
          </a:p>
          <a:p>
            <a:pPr marL="514350" indent="-514350" algn="just">
              <a:buAutoNum type="arabicPeriod"/>
              <a:tabLst>
                <a:tab pos="442913" algn="l"/>
              </a:tabLst>
            </a:pPr>
            <a:r>
              <a:rPr lang="ru-RU" sz="2800" dirty="0" smtClean="0"/>
              <a:t>Начальник управления образования докладывает заместителю </a:t>
            </a:r>
            <a:r>
              <a:rPr lang="ru-RU" sz="2800" dirty="0"/>
              <a:t>министра образования и науки РТ  и направляет в письменном виде информацию</a:t>
            </a:r>
            <a:r>
              <a:rPr lang="ru-RU" sz="2800" dirty="0" smtClean="0"/>
              <a:t>.</a:t>
            </a:r>
          </a:p>
          <a:p>
            <a:pPr marL="514350" indent="-514350">
              <a:buAutoNum type="arabicPeriod"/>
            </a:pPr>
            <a:endParaRPr lang="ru-RU" sz="2800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57" r="23433"/>
          <a:stretch>
            <a:fillRect/>
          </a:stretch>
        </p:blipFill>
        <p:spPr bwMode="auto">
          <a:xfrm>
            <a:off x="6429388" y="214314"/>
            <a:ext cx="2448496" cy="107154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01752" y="260648"/>
            <a:ext cx="8503920" cy="583840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400" dirty="0" smtClean="0"/>
              <a:t>	</a:t>
            </a:r>
            <a:r>
              <a:rPr lang="ru-RU" sz="2400" b="1" dirty="0" smtClean="0"/>
              <a:t>В </a:t>
            </a:r>
            <a:r>
              <a:rPr lang="ru-RU" sz="2400" b="1" dirty="0"/>
              <a:t>информации по факту суицида необходимо отразить следующие вопросы</a:t>
            </a:r>
            <a:r>
              <a:rPr lang="ru-RU" sz="2400" b="1" dirty="0" smtClean="0"/>
              <a:t>:</a:t>
            </a:r>
          </a:p>
          <a:p>
            <a:pPr marL="0" indent="0">
              <a:buNone/>
            </a:pPr>
            <a:endParaRPr lang="ru-RU" sz="2400" dirty="0"/>
          </a:p>
          <a:p>
            <a:r>
              <a:rPr lang="ru-RU" sz="2400" dirty="0"/>
              <a:t>обстоятельства суицида;</a:t>
            </a:r>
          </a:p>
          <a:p>
            <a:r>
              <a:rPr lang="ru-RU" sz="2400" dirty="0"/>
              <a:t>причины суицида (если есть данные);</a:t>
            </a:r>
          </a:p>
          <a:p>
            <a:pPr algn="just"/>
            <a:r>
              <a:rPr lang="ru-RU" sz="2400" dirty="0"/>
              <a:t>запланированные мероприятия по третичной профилактике суицидального поведения среди несовершеннолетних;</a:t>
            </a:r>
          </a:p>
          <a:p>
            <a:pPr marL="0" indent="0">
              <a:buNone/>
            </a:pPr>
            <a:endParaRPr lang="ru-RU" sz="2400" dirty="0"/>
          </a:p>
          <a:p>
            <a:pPr marL="0" indent="0" algn="just">
              <a:buNone/>
            </a:pPr>
            <a:r>
              <a:rPr lang="ru-RU" sz="2400" dirty="0" smtClean="0"/>
              <a:t>	Информацию </a:t>
            </a:r>
            <a:r>
              <a:rPr lang="ru-RU" sz="2400" dirty="0"/>
              <a:t>по результатам расследования и проведения мероприятий по третичной профилактике суицидального поведения </a:t>
            </a:r>
            <a:r>
              <a:rPr lang="ru-RU" sz="2400" dirty="0" smtClean="0"/>
              <a:t>предоставляется не </a:t>
            </a:r>
            <a:r>
              <a:rPr lang="ru-RU" sz="2400" dirty="0"/>
              <a:t>позднее чем в месячный срок после направления первичной информации</a:t>
            </a:r>
            <a:r>
              <a:rPr lang="ru-RU" sz="2400" dirty="0" smtClean="0"/>
              <a:t>.</a:t>
            </a:r>
            <a:endParaRPr lang="ru-RU" sz="2400" dirty="0"/>
          </a:p>
          <a:p>
            <a:pPr algn="ctr">
              <a:spcBef>
                <a:spcPts val="0"/>
              </a:spcBef>
              <a:buNone/>
            </a:pPr>
            <a:endParaRPr lang="ru-RU" sz="2400" b="1" dirty="0">
              <a:solidFill>
                <a:srgbClr val="000032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91462937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-24"/>
            <a:ext cx="8534400" cy="758952"/>
          </a:xfrm>
        </p:spPr>
        <p:txBody>
          <a:bodyPr>
            <a:noAutofit/>
          </a:bodyPr>
          <a:lstStyle/>
          <a:p>
            <a:r>
              <a:rPr lang="ru-RU" sz="3600" b="1" i="1" u="sng" dirty="0" smtClean="0"/>
              <a:t>Статистика по Республике Татарстан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071546"/>
            <a:ext cx="8503920" cy="5286412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2200" b="1" dirty="0" smtClean="0">
                <a:solidFill>
                  <a:srgbClr val="00003E"/>
                </a:solidFill>
              </a:rPr>
              <a:t>2013 год - 17 случаев суицида, 2012 год - 20 случаев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003E"/>
                </a:solidFill>
              </a:rPr>
              <a:t>В 12 случаях суицид совершили юноши, в 5 – девушки</a:t>
            </a:r>
          </a:p>
          <a:p>
            <a:r>
              <a:rPr lang="ru-RU" sz="2200" b="1" dirty="0" smtClean="0">
                <a:solidFill>
                  <a:srgbClr val="00003E"/>
                </a:solidFill>
              </a:rPr>
              <a:t>17-18 лет – 10 случаев</a:t>
            </a:r>
          </a:p>
          <a:p>
            <a:r>
              <a:rPr lang="ru-RU" sz="2200" b="1" dirty="0" smtClean="0">
                <a:solidFill>
                  <a:srgbClr val="00003E"/>
                </a:solidFill>
              </a:rPr>
              <a:t>15-16 лет – 5 случаев</a:t>
            </a:r>
          </a:p>
          <a:p>
            <a:r>
              <a:rPr lang="ru-RU" sz="2200" b="1" dirty="0" smtClean="0">
                <a:solidFill>
                  <a:srgbClr val="00003E"/>
                </a:solidFill>
              </a:rPr>
              <a:t>12-13 лет – 2 случая.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003E"/>
                </a:solidFill>
              </a:rPr>
              <a:t>По роду занятий:</a:t>
            </a:r>
          </a:p>
          <a:p>
            <a:r>
              <a:rPr lang="ru-RU" sz="2200" b="1" dirty="0" smtClean="0">
                <a:solidFill>
                  <a:srgbClr val="00003E"/>
                </a:solidFill>
              </a:rPr>
              <a:t>Учащиеся школ – 8</a:t>
            </a:r>
          </a:p>
          <a:p>
            <a:r>
              <a:rPr lang="ru-RU" sz="2200" b="1" dirty="0" smtClean="0">
                <a:solidFill>
                  <a:srgbClr val="00003E"/>
                </a:solidFill>
              </a:rPr>
              <a:t>Учащиеся СПО –4, </a:t>
            </a:r>
          </a:p>
          <a:p>
            <a:r>
              <a:rPr lang="ru-RU" sz="2200" b="1" dirty="0" smtClean="0">
                <a:solidFill>
                  <a:srgbClr val="00003E"/>
                </a:solidFill>
              </a:rPr>
              <a:t>Учащиеся НПО -3, </a:t>
            </a:r>
          </a:p>
          <a:p>
            <a:r>
              <a:rPr lang="ru-RU" sz="2200" b="1" dirty="0" smtClean="0">
                <a:solidFill>
                  <a:srgbClr val="00003E"/>
                </a:solidFill>
              </a:rPr>
              <a:t>не работающих - 2 </a:t>
            </a:r>
          </a:p>
          <a:p>
            <a:pPr>
              <a:buNone/>
            </a:pPr>
            <a:r>
              <a:rPr lang="ru-RU" sz="2200" b="1" dirty="0" smtClean="0">
                <a:solidFill>
                  <a:srgbClr val="00003E"/>
                </a:solidFill>
              </a:rPr>
              <a:t> Способы:</a:t>
            </a:r>
          </a:p>
          <a:p>
            <a:r>
              <a:rPr lang="ru-RU" sz="2200" b="1" dirty="0" smtClean="0">
                <a:solidFill>
                  <a:srgbClr val="00003E"/>
                </a:solidFill>
              </a:rPr>
              <a:t>Повешение – 12</a:t>
            </a:r>
          </a:p>
          <a:p>
            <a:r>
              <a:rPr lang="ru-RU" sz="2200" b="1" dirty="0" smtClean="0">
                <a:solidFill>
                  <a:srgbClr val="00003E"/>
                </a:solidFill>
              </a:rPr>
              <a:t>Падение с высоты - 5</a:t>
            </a:r>
          </a:p>
          <a:p>
            <a:endParaRPr lang="ru-RU" sz="2200" b="1" dirty="0">
              <a:solidFill>
                <a:srgbClr val="00003E"/>
              </a:solidFill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500042"/>
            <a:ext cx="852586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Спасибо за внимание!</a:t>
            </a:r>
            <a:endParaRPr lang="ru-RU" sz="60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endParaRPr>
          </a:p>
        </p:txBody>
      </p:sp>
      <p:sp>
        <p:nvSpPr>
          <p:cNvPr id="5" name="Заголовок 1"/>
          <p:cNvSpPr txBox="1">
            <a:spLocks/>
          </p:cNvSpPr>
          <p:nvPr/>
        </p:nvSpPr>
        <p:spPr>
          <a:xfrm>
            <a:off x="214282" y="2071678"/>
            <a:ext cx="8715436" cy="2786082"/>
          </a:xfrm>
          <a:prstGeom prst="rect">
            <a:avLst/>
          </a:prstGeom>
          <a:noFill/>
        </p:spPr>
        <p:txBody>
          <a:bodyPr>
            <a:no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+mj-lt"/>
                <a:ea typeface="Calibri" pitchFamily="34" charset="0"/>
                <a:cs typeface="Times New Roman" pitchFamily="18" charset="0"/>
              </a:rPr>
              <a:t>Профилактика суицидального поведения несовершеннолетних. Организация и внедрение эффективных методов работы со случаем незавершенного суицида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Подзаголовок 2"/>
          <p:cNvSpPr txBox="1">
            <a:spLocks/>
          </p:cNvSpPr>
          <p:nvPr/>
        </p:nvSpPr>
        <p:spPr>
          <a:xfrm>
            <a:off x="428596" y="4500570"/>
            <a:ext cx="8358246" cy="1571636"/>
          </a:xfrm>
          <a:prstGeom prst="rect">
            <a:avLst/>
          </a:prstGeom>
          <a:ln>
            <a:noFill/>
          </a:ln>
        </p:spPr>
        <p:txBody>
          <a:bodyPr>
            <a:noAutofit/>
          </a:bodyPr>
          <a:lstStyle/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Методист учебно-методического отдела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УПРАВЛЕНИЯ ОБРАЗОВАНИЯ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ИСПОЛНИТЕЛЬНОГО КОМИТЕТА 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НИЖНЕКАМСКОГО МУНИЦИПАЛЬНОГО РАЙОНА</a:t>
            </a:r>
          </a:p>
          <a:p>
            <a:pPr marL="274320" marR="0" lvl="0" indent="-27432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3"/>
              </a:buClr>
              <a:buSzPct val="95000"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Шилова Анна Абдирахмановна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spd="med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357214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sz="4400" b="1" dirty="0" smtClean="0"/>
              <a:t>ПРИЧИНЫ СУИЦИДА</a:t>
            </a:r>
            <a:endParaRPr lang="ru-RU" sz="4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642918"/>
            <a:ext cx="8715436" cy="4895864"/>
          </a:xfrm>
        </p:spPr>
        <p:txBody>
          <a:bodyPr>
            <a:noAutofit/>
          </a:bodyPr>
          <a:lstStyle/>
          <a:p>
            <a:pPr lvl="0"/>
            <a:r>
              <a:rPr lang="ru-RU" sz="2000" b="1" i="1" dirty="0" smtClean="0"/>
              <a:t>ссора с друзьями.</a:t>
            </a:r>
            <a:r>
              <a:rPr lang="ru-RU" sz="2000" dirty="0" smtClean="0"/>
              <a:t> Причем ссора может быть из-за абсолютного пустяка.</a:t>
            </a:r>
          </a:p>
          <a:p>
            <a:pPr lvl="0"/>
            <a:r>
              <a:rPr lang="ru-RU" sz="2000" b="1" i="1" dirty="0" smtClean="0"/>
              <a:t>расставание с любимым человеком или его измена</a:t>
            </a:r>
            <a:r>
              <a:rPr lang="ru-RU" sz="2000" dirty="0" smtClean="0"/>
              <a:t>. В подростковом возрасте дети уверенны, что первая любовь – это навсегда и относится к ней крайне серьезно.</a:t>
            </a:r>
          </a:p>
          <a:p>
            <a:pPr lvl="0"/>
            <a:r>
              <a:rPr lang="ru-RU" sz="2000" b="1" i="1" dirty="0" smtClean="0"/>
              <a:t>смерть кого-либо из близких родственников.</a:t>
            </a:r>
            <a:endParaRPr lang="ru-RU" sz="2000" dirty="0" smtClean="0"/>
          </a:p>
          <a:p>
            <a:pPr lvl="0"/>
            <a:r>
              <a:rPr lang="ru-RU" sz="2000" b="1" i="1" dirty="0" smtClean="0"/>
              <a:t>частое попадание ребенка в стрессовые ситуации</a:t>
            </a:r>
            <a:r>
              <a:rPr lang="ru-RU" sz="2000" dirty="0" smtClean="0"/>
              <a:t>.</a:t>
            </a:r>
          </a:p>
          <a:p>
            <a:pPr lvl="0"/>
            <a:r>
              <a:rPr lang="ru-RU" sz="2000" b="1" i="1" dirty="0" smtClean="0"/>
              <a:t>сложная психологическая обстановка в семье </a:t>
            </a:r>
            <a:r>
              <a:rPr lang="ru-RU" sz="2000" dirty="0" smtClean="0"/>
              <a:t>– ссоры с родителями, скандалы родителей между собой, их развод.</a:t>
            </a:r>
          </a:p>
          <a:p>
            <a:pPr lvl="0"/>
            <a:r>
              <a:rPr lang="ru-RU" sz="2000" b="1" i="1" dirty="0" smtClean="0"/>
              <a:t>затяжное депрессивное состояние подростка.</a:t>
            </a:r>
            <a:endParaRPr lang="ru-RU" sz="2000" dirty="0" smtClean="0"/>
          </a:p>
          <a:p>
            <a:pPr lvl="0"/>
            <a:r>
              <a:rPr lang="ru-RU" sz="2000" b="1" i="1" dirty="0" smtClean="0"/>
              <a:t>проблемы ребенка с наркотиками</a:t>
            </a:r>
            <a:r>
              <a:rPr lang="ru-RU" sz="2000" dirty="0" smtClean="0"/>
              <a:t>. Как правило, наркотическая зависимость влечет за собой финансовые проблемы и проблемы с правоохранительными органами.</a:t>
            </a:r>
          </a:p>
          <a:p>
            <a:pPr lvl="0"/>
            <a:r>
              <a:rPr lang="ru-RU" sz="2000" b="1" i="1" dirty="0" smtClean="0"/>
              <a:t>игровая зависимость и зависимость от интернета</a:t>
            </a:r>
            <a:r>
              <a:rPr lang="ru-RU" sz="2000" dirty="0" smtClean="0"/>
              <a:t>.</a:t>
            </a:r>
          </a:p>
          <a:p>
            <a:pPr lvl="0"/>
            <a:r>
              <a:rPr lang="ru-RU" sz="2000" b="1" i="1" dirty="0" smtClean="0"/>
              <a:t>насилие в семье</a:t>
            </a:r>
            <a:r>
              <a:rPr lang="ru-RU" sz="2000" dirty="0" smtClean="0"/>
              <a:t>. Зачастую подросток считает себя виноватым в происходящем и боится рассказать взрослым о происходящем.</a:t>
            </a:r>
          </a:p>
          <a:p>
            <a:pPr lvl="0"/>
            <a:r>
              <a:rPr lang="ru-RU" sz="2000" b="1" i="1" dirty="0" smtClean="0"/>
              <a:t>подростковая беременность</a:t>
            </a:r>
            <a:r>
              <a:rPr lang="ru-RU" sz="2000" dirty="0" smtClean="0"/>
              <a:t>. Беременность девочки подростка становится поводом для суицида примерно в 21% всех случаев.</a:t>
            </a:r>
          </a:p>
          <a:p>
            <a:endParaRPr lang="ru-RU" sz="2000" dirty="0"/>
          </a:p>
        </p:txBody>
      </p:sp>
    </p:spTree>
  </p:cSld>
  <p:clrMapOvr>
    <a:masterClrMapping/>
  </p:clrMapOvr>
  <p:transition spd="med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/>
              <a:t>Статистика подросткового суицида в НМР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200" dirty="0" smtClean="0"/>
              <a:t>   За последние 3 года с учащимися НМР района произошли:</a:t>
            </a:r>
          </a:p>
          <a:p>
            <a:r>
              <a:rPr lang="ru-RU" sz="3200" dirty="0" smtClean="0"/>
              <a:t>2 случая угроз</a:t>
            </a:r>
          </a:p>
          <a:p>
            <a:r>
              <a:rPr lang="ru-RU" sz="3200" dirty="0" smtClean="0"/>
              <a:t>2 случая незавершенного суицида</a:t>
            </a:r>
          </a:p>
          <a:p>
            <a:r>
              <a:rPr lang="ru-RU" sz="3200" dirty="0" smtClean="0"/>
              <a:t> 4 случая завершенного суицида</a:t>
            </a:r>
          </a:p>
          <a:p>
            <a:r>
              <a:rPr lang="ru-RU" sz="3200" dirty="0" smtClean="0"/>
              <a:t>В городе – 7 случаев</a:t>
            </a:r>
          </a:p>
          <a:p>
            <a:r>
              <a:rPr lang="ru-RU" sz="3200" dirty="0" smtClean="0"/>
              <a:t>В районе -1 случай</a:t>
            </a:r>
          </a:p>
        </p:txBody>
      </p:sp>
    </p:spTree>
  </p:cSld>
  <p:clrMapOvr>
    <a:masterClrMapping/>
  </p:clrMapOvr>
  <p:transition spd="med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758612796"/>
              </p:ext>
            </p:extLst>
          </p:nvPr>
        </p:nvGraphicFramePr>
        <p:xfrm>
          <a:off x="301625" y="836712"/>
          <a:ext cx="8504238" cy="52624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xmlns="" val="3796014472"/>
      </p:ext>
    </p:extLst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856" y="-428652"/>
            <a:ext cx="6643684" cy="1414486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003E"/>
                </a:solidFill>
              </a:rPr>
              <a:t>Уровни психолого-педагогической профилактики суицидально поведения несовершеннолетних</a:t>
            </a:r>
            <a:endParaRPr lang="ru-RU" sz="2400" b="1" dirty="0">
              <a:solidFill>
                <a:srgbClr val="00003E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1752" y="1412776"/>
            <a:ext cx="8503920" cy="5256584"/>
          </a:xfrm>
        </p:spPr>
        <p:txBody>
          <a:bodyPr>
            <a:no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2100" b="1" dirty="0" smtClean="0"/>
              <a:t>Первый </a:t>
            </a:r>
            <a:r>
              <a:rPr lang="ru-RU" sz="2100" b="1" dirty="0"/>
              <a:t>уровень </a:t>
            </a:r>
            <a:r>
              <a:rPr lang="ru-RU" sz="2100" dirty="0"/>
              <a:t>– </a:t>
            </a:r>
            <a:r>
              <a:rPr lang="ru-RU" sz="2100" b="1" dirty="0"/>
              <a:t>общая </a:t>
            </a:r>
            <a:r>
              <a:rPr lang="ru-RU" sz="2100" b="1" dirty="0" smtClean="0"/>
              <a:t>профилактика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100" dirty="0" smtClean="0"/>
              <a:t>Цель </a:t>
            </a:r>
            <a:r>
              <a:rPr lang="ru-RU" sz="2100" dirty="0"/>
              <a:t>- психопрофилактические беседы в классах, направленные на формирование жизнестойкости личности</a:t>
            </a:r>
          </a:p>
          <a:p>
            <a:pPr marL="0" indent="0">
              <a:spcBef>
                <a:spcPts val="0"/>
              </a:spcBef>
              <a:buNone/>
            </a:pPr>
            <a:endParaRPr lang="ru-RU" sz="2100" b="1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100" b="1" dirty="0" smtClean="0"/>
              <a:t>Второй </a:t>
            </a:r>
            <a:r>
              <a:rPr lang="ru-RU" sz="2100" b="1" dirty="0"/>
              <a:t>уровень – первичная </a:t>
            </a:r>
            <a:r>
              <a:rPr lang="ru-RU" sz="2100" b="1" dirty="0" smtClean="0"/>
              <a:t>профилактика</a:t>
            </a:r>
          </a:p>
          <a:p>
            <a:pPr marL="0" indent="0" algn="just">
              <a:spcBef>
                <a:spcPts val="0"/>
              </a:spcBef>
              <a:buNone/>
            </a:pPr>
            <a:r>
              <a:rPr lang="ru-RU" sz="2100" dirty="0" smtClean="0"/>
              <a:t>Цель </a:t>
            </a:r>
            <a:r>
              <a:rPr lang="ru-RU" sz="2100" dirty="0"/>
              <a:t>- выделение групп суицидального риска; сопровождение детей, подростков и их семей группы риска с целью предупреждения самоубийств</a:t>
            </a:r>
            <a:br>
              <a:rPr lang="ru-RU" sz="2100" dirty="0"/>
            </a:br>
            <a:endParaRPr lang="ru-RU" sz="21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100" b="1" dirty="0" smtClean="0"/>
              <a:t>Третий </a:t>
            </a:r>
            <a:r>
              <a:rPr lang="ru-RU" sz="2100" b="1" dirty="0"/>
              <a:t>уровень – вторичная </a:t>
            </a:r>
            <a:r>
              <a:rPr lang="ru-RU" sz="2100" b="1" dirty="0" smtClean="0"/>
              <a:t>профилактика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100" dirty="0" smtClean="0"/>
              <a:t>Цель </a:t>
            </a:r>
            <a:r>
              <a:rPr lang="ru-RU" sz="2100" dirty="0"/>
              <a:t>– предотвращение самоубийства</a:t>
            </a:r>
            <a:br>
              <a:rPr lang="ru-RU" sz="2100" dirty="0"/>
            </a:br>
            <a:endParaRPr lang="ru-RU" sz="2100" dirty="0" smtClean="0"/>
          </a:p>
          <a:p>
            <a:pPr marL="0" indent="0" algn="ctr">
              <a:spcBef>
                <a:spcPts val="0"/>
              </a:spcBef>
              <a:buNone/>
            </a:pPr>
            <a:r>
              <a:rPr lang="ru-RU" sz="2100" b="1" dirty="0" smtClean="0"/>
              <a:t>Четвертый </a:t>
            </a:r>
            <a:r>
              <a:rPr lang="ru-RU" sz="2100" b="1" dirty="0"/>
              <a:t>уровень – третичная </a:t>
            </a:r>
            <a:r>
              <a:rPr lang="ru-RU" sz="2100" b="1" dirty="0" smtClean="0"/>
              <a:t>профилактика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100" dirty="0" smtClean="0"/>
              <a:t>Цель </a:t>
            </a:r>
            <a:r>
              <a:rPr lang="ru-RU" sz="2100" dirty="0"/>
              <a:t>- снижение последствий и уменьшение вероятности дальнейших случаев, социальная и психологическая реабилитация окружения </a:t>
            </a:r>
            <a:r>
              <a:rPr lang="ru-RU" sz="2100" dirty="0" err="1"/>
              <a:t>суицидентов</a:t>
            </a:r>
            <a:r>
              <a:rPr lang="ru-RU" sz="2100" dirty="0" smtClean="0"/>
              <a:t>.</a:t>
            </a:r>
            <a:endParaRPr lang="ru-RU" sz="21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57" r="23433"/>
          <a:stretch>
            <a:fillRect/>
          </a:stretch>
        </p:blipFill>
        <p:spPr bwMode="auto">
          <a:xfrm>
            <a:off x="6797540" y="214314"/>
            <a:ext cx="2080344" cy="910430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80" y="214290"/>
            <a:ext cx="8229600" cy="1143000"/>
          </a:xfrm>
        </p:spPr>
        <p:txBody>
          <a:bodyPr/>
          <a:lstStyle/>
          <a:p>
            <a:pPr algn="l"/>
            <a:r>
              <a:rPr lang="ru-RU" sz="3600" b="1" dirty="0" smtClean="0">
                <a:solidFill>
                  <a:srgbClr val="00003E"/>
                </a:solidFill>
              </a:rPr>
              <a:t>Общая </a:t>
            </a:r>
            <a:r>
              <a:rPr lang="ru-RU" sz="3600" b="1" dirty="0">
                <a:solidFill>
                  <a:srgbClr val="00003E"/>
                </a:solidFill>
              </a:rPr>
              <a:t>профилактика</a:t>
            </a:r>
            <a:endParaRPr lang="ru-RU" dirty="0">
              <a:solidFill>
                <a:srgbClr val="00003E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1500206"/>
            <a:ext cx="8503920" cy="478631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/>
              <a:t> </a:t>
            </a:r>
            <a:r>
              <a:rPr lang="ru-RU" sz="2400" b="1" dirty="0" smtClean="0"/>
              <a:t>   Цель </a:t>
            </a:r>
            <a:r>
              <a:rPr lang="ru-RU" sz="2400" b="1" dirty="0"/>
              <a:t>- </a:t>
            </a:r>
            <a:r>
              <a:rPr lang="ru-RU" sz="2400" dirty="0"/>
              <a:t>повышение групповой сплоченности в </a:t>
            </a:r>
            <a:r>
              <a:rPr lang="ru-RU" sz="2400" dirty="0" smtClean="0"/>
              <a:t>   образовательном </a:t>
            </a:r>
            <a:r>
              <a:rPr lang="ru-RU" sz="2400" dirty="0"/>
              <a:t>учреждении. </a:t>
            </a:r>
          </a:p>
          <a:p>
            <a:endParaRPr lang="ru-RU" sz="2400" b="1" u="sng" dirty="0" smtClean="0"/>
          </a:p>
          <a:p>
            <a:pPr marL="0" indent="0">
              <a:buNone/>
            </a:pPr>
            <a:r>
              <a:rPr lang="ru-RU" sz="2400" b="1" dirty="0" smtClean="0"/>
              <a:t>    Мероприятия</a:t>
            </a:r>
            <a:r>
              <a:rPr lang="ru-RU" sz="2400" b="1" dirty="0"/>
              <a:t>. </a:t>
            </a:r>
            <a:endParaRPr lang="ru-RU" sz="2400" b="1" dirty="0" smtClean="0"/>
          </a:p>
          <a:p>
            <a:r>
              <a:rPr lang="ru-RU" sz="2400" dirty="0" smtClean="0"/>
              <a:t>Создание </a:t>
            </a:r>
            <a:r>
              <a:rPr lang="ru-RU" sz="2400" dirty="0"/>
              <a:t>общих программ психического здоровья, здоровой среды в  образовательном учреждении, так, чтобы учащиеся чувствовали заботу, уют, любовь. </a:t>
            </a:r>
            <a:endParaRPr lang="ru-RU" sz="2400" dirty="0" smtClean="0"/>
          </a:p>
          <a:p>
            <a:r>
              <a:rPr lang="ru-RU" sz="2400" dirty="0" smtClean="0"/>
              <a:t>Организация </a:t>
            </a:r>
            <a:r>
              <a:rPr lang="ru-RU" sz="2400" dirty="0"/>
              <a:t>внеклассной воспитательной работы. </a:t>
            </a:r>
            <a:endParaRPr lang="ru-RU" sz="2400" dirty="0" smtClean="0"/>
          </a:p>
          <a:p>
            <a:r>
              <a:rPr lang="ru-RU" sz="2400" dirty="0" smtClean="0"/>
              <a:t>Разработка </a:t>
            </a:r>
            <a:r>
              <a:rPr lang="ru-RU" sz="2400" dirty="0"/>
              <a:t>эффективной модели взаимодействия школы и семьи, а также школы и всего сообщества. </a:t>
            </a:r>
          </a:p>
          <a:p>
            <a:pPr marL="0" indent="0" algn="ctr">
              <a:buNone/>
            </a:pPr>
            <a:endParaRPr lang="ru-RU" sz="2800" dirty="0">
              <a:solidFill>
                <a:srgbClr val="00003E"/>
              </a:solidFill>
            </a:endParaRP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7057" r="23433"/>
          <a:stretch>
            <a:fillRect/>
          </a:stretch>
        </p:blipFill>
        <p:spPr bwMode="auto">
          <a:xfrm>
            <a:off x="6429388" y="214314"/>
            <a:ext cx="2448496" cy="1071546"/>
          </a:xfrm>
          <a:prstGeom prst="rect">
            <a:avLst/>
          </a:prstGeom>
          <a:noFill/>
          <a:ln w="9525" algn="in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85728"/>
            <a:ext cx="8229600" cy="1143000"/>
          </a:xfrm>
        </p:spPr>
        <p:txBody>
          <a:bodyPr/>
          <a:lstStyle/>
          <a:p>
            <a:pPr algn="ctr"/>
            <a:r>
              <a:rPr lang="ru-RU" dirty="0" smtClean="0"/>
              <a:t>Семьи  «группы риска» 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Неполные</a:t>
            </a:r>
          </a:p>
          <a:p>
            <a:r>
              <a:rPr lang="ru-RU" sz="3200" dirty="0" smtClean="0"/>
              <a:t>Малообеспеченные</a:t>
            </a:r>
          </a:p>
          <a:p>
            <a:r>
              <a:rPr lang="ru-RU" sz="3200" dirty="0" smtClean="0"/>
              <a:t>Семьи «вторых браков»</a:t>
            </a:r>
          </a:p>
          <a:p>
            <a:r>
              <a:rPr lang="ru-RU" sz="3200" dirty="0" smtClean="0"/>
              <a:t>Семьи , в которых дети проживают с родственниками при живых родителях</a:t>
            </a:r>
          </a:p>
          <a:p>
            <a:r>
              <a:rPr lang="ru-RU" sz="3200" dirty="0" smtClean="0"/>
              <a:t>Семьи , имеющие приемных детей. </a:t>
            </a:r>
            <a:endParaRPr lang="ru-RU" sz="3200" dirty="0"/>
          </a:p>
        </p:txBody>
      </p:sp>
    </p:spTree>
  </p:cSld>
  <p:clrMapOvr>
    <a:masterClrMapping/>
  </p:clrMapOvr>
  <p:transition spd="med">
    <p:wipe dir="r"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512</TotalTime>
  <Words>3845</Words>
  <Application>Microsoft Office PowerPoint</Application>
  <PresentationFormat>Экран (4:3)</PresentationFormat>
  <Paragraphs>330</Paragraphs>
  <Slides>30</Slides>
  <Notes>30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1" baseType="lpstr">
      <vt:lpstr>Поток</vt:lpstr>
      <vt:lpstr>Профилактика суицидального поведения несовершеннолетних. Организация и внедрение эффективных методов работы со случаем незавершенного суицида</vt:lpstr>
      <vt:lpstr>    «Россия занимает по числу суицидов детей и подростков 6 место в мире. Их частота среди детей составляет 3,5 на 100 тысяч, среди подростков – 19,8 на 100 тыс. соответствующего населения»  П.Астахов  </vt:lpstr>
      <vt:lpstr>Статистика по Республике Татарстан</vt:lpstr>
      <vt:lpstr>ПРИЧИНЫ СУИЦИДА</vt:lpstr>
      <vt:lpstr>Статистика подросткового суицида в НМР</vt:lpstr>
      <vt:lpstr>Слайд 6</vt:lpstr>
      <vt:lpstr>Уровни психолого-педагогической профилактики суицидально поведения несовершеннолетних</vt:lpstr>
      <vt:lpstr>Общая профилактика</vt:lpstr>
      <vt:lpstr>Семьи  «группы риска» </vt:lpstr>
      <vt:lpstr>Слайд 10</vt:lpstr>
      <vt:lpstr>          Оптимизация межличностных отношений в школе и в семье</vt:lpstr>
      <vt:lpstr>Первичная профилактика</vt:lpstr>
      <vt:lpstr>Направления  профилактической и коррекционной работы по предотвращению суицидальных попыток среди учащихся  </vt:lpstr>
      <vt:lpstr> В Республике Татарстан функционируют 6 детских телефонов доверия, подключенных к единому общероссийскому телефонному номеру 8-800-2000-122</vt:lpstr>
      <vt:lpstr> В Республике Татарстан функционируют 6 детских телефонов доверия, подключенных к единому общероссийскому телефонному номеру 8-800-2000-122</vt:lpstr>
      <vt:lpstr> Павел Астахов о проблеме: </vt:lpstr>
      <vt:lpstr>Интернет-угрозы</vt:lpstr>
      <vt:lpstr>Интернет - угрозы</vt:lpstr>
      <vt:lpstr>Интернет - угрозы</vt:lpstr>
      <vt:lpstr>Интернет и детский суицид</vt:lpstr>
      <vt:lpstr>Последствия  кибербуллинга</vt:lpstr>
      <vt:lpstr>Предупреждение кибербуллинга</vt:lpstr>
      <vt:lpstr>Слайд 23</vt:lpstr>
      <vt:lpstr>Ребенок стал жертвой кибербуллинга?</vt:lpstr>
      <vt:lpstr>Вторичная профилактика</vt:lpstr>
      <vt:lpstr>Третичная профилактика</vt:lpstr>
      <vt:lpstr>Факторы, свидетельствующие о том,  что возможен детский и подростковый суицид</vt:lpstr>
      <vt:lpstr>Порядок информирования о фактах суицидов</vt:lpstr>
      <vt:lpstr>Слайд 29</vt:lpstr>
      <vt:lpstr>Слайд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user6</dc:creator>
  <cp:lastModifiedBy>Admin</cp:lastModifiedBy>
  <cp:revision>103</cp:revision>
  <dcterms:created xsi:type="dcterms:W3CDTF">2013-04-10T06:16:56Z</dcterms:created>
  <dcterms:modified xsi:type="dcterms:W3CDTF">2014-02-05T21:18:12Z</dcterms:modified>
</cp:coreProperties>
</file>